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aytone One" charset="1" panose="00000500000000000000"/>
      <p:regular r:id="rId19"/>
    </p:embeddedFont>
    <p:embeddedFont>
      <p:font typeface="B612" charset="1" panose="020B0606050000020004"/>
      <p:regular r:id="rId20"/>
    </p:embeddedFont>
    <p:embeddedFont>
      <p:font typeface="DejaVu Serif Bold" charset="1" panose="02060803050605020204"/>
      <p:regular r:id="rId21"/>
    </p:embeddedFont>
    <p:embeddedFont>
      <p:font typeface="B612 Bold" charset="1" panose="020B06060500000200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7.jpe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grpSp>
        <p:nvGrpSpPr>
          <p:cNvPr name="Group 2" id="2"/>
          <p:cNvGrpSpPr/>
          <p:nvPr/>
        </p:nvGrpSpPr>
        <p:grpSpPr>
          <a:xfrm rot="-5400000">
            <a:off x="-4806750" y="3004221"/>
            <a:ext cx="9220719" cy="4278558"/>
            <a:chOff x="0" y="0"/>
            <a:chExt cx="812800" cy="377152"/>
          </a:xfrm>
        </p:grpSpPr>
        <p:sp>
          <p:nvSpPr>
            <p:cNvPr name="Freeform 3" id="3"/>
            <p:cNvSpPr/>
            <p:nvPr/>
          </p:nvSpPr>
          <p:spPr>
            <a:xfrm flipH="false" flipV="false" rot="5400000">
              <a:off x="217824" y="-217824"/>
              <a:ext cx="377152" cy="812800"/>
            </a:xfrm>
            <a:custGeom>
              <a:avLst/>
              <a:gdLst/>
              <a:ahLst/>
              <a:cxnLst/>
              <a:rect r="r" b="b" t="t" l="l"/>
              <a:pathLst>
                <a:path h="812800" w="377152">
                  <a:moveTo>
                    <a:pt x="0" y="203200"/>
                  </a:moveTo>
                  <a:cubicBezTo>
                    <a:pt x="0" y="90970"/>
                    <a:pt x="84423" y="0"/>
                    <a:pt x="188576" y="0"/>
                  </a:cubicBezTo>
                  <a:cubicBezTo>
                    <a:pt x="292729" y="0"/>
                    <a:pt x="377152" y="90970"/>
                    <a:pt x="377152" y="203200"/>
                  </a:cubicBezTo>
                  <a:lnTo>
                    <a:pt x="377152" y="609600"/>
                  </a:lnTo>
                  <a:cubicBezTo>
                    <a:pt x="377152" y="721830"/>
                    <a:pt x="292729" y="812800"/>
                    <a:pt x="188576" y="812800"/>
                  </a:cubicBezTo>
                  <a:cubicBezTo>
                    <a:pt x="84423" y="812800"/>
                    <a:pt x="0" y="721830"/>
                    <a:pt x="0" y="609600"/>
                  </a:cubicBezTo>
                  <a:lnTo>
                    <a:pt x="0" y="203200"/>
                  </a:lnTo>
                </a:path>
              </a:pathLst>
            </a:custGeom>
            <a:blipFill>
              <a:blip r:embed="rId2"/>
              <a:stretch>
                <a:fillRect l="-120223" t="0" r="-103243" b="0"/>
              </a:stretch>
            </a:blipFill>
            <a:ln w="95250" cap="sq">
              <a:solidFill>
                <a:srgbClr val="FFFFFF"/>
              </a:solidFill>
              <a:prstDash val="solid"/>
              <a:miter/>
            </a:ln>
          </p:spPr>
        </p:sp>
      </p:grpSp>
      <p:grpSp>
        <p:nvGrpSpPr>
          <p:cNvPr name="Group 4" id="4"/>
          <p:cNvGrpSpPr/>
          <p:nvPr/>
        </p:nvGrpSpPr>
        <p:grpSpPr>
          <a:xfrm rot="0">
            <a:off x="3829201" y="2878910"/>
            <a:ext cx="15812169" cy="3807066"/>
            <a:chOff x="0" y="0"/>
            <a:chExt cx="4164522" cy="1002684"/>
          </a:xfrm>
        </p:grpSpPr>
        <p:sp>
          <p:nvSpPr>
            <p:cNvPr name="Freeform 5" id="5"/>
            <p:cNvSpPr/>
            <p:nvPr/>
          </p:nvSpPr>
          <p:spPr>
            <a:xfrm flipH="false" flipV="false" rot="0">
              <a:off x="0" y="0"/>
              <a:ext cx="4164522" cy="1002684"/>
            </a:xfrm>
            <a:custGeom>
              <a:avLst/>
              <a:gdLst/>
              <a:ahLst/>
              <a:cxnLst/>
              <a:rect r="r" b="b" t="t" l="l"/>
              <a:pathLst>
                <a:path h="1002684" w="4164522">
                  <a:moveTo>
                    <a:pt x="0" y="0"/>
                  </a:moveTo>
                  <a:lnTo>
                    <a:pt x="4164522" y="0"/>
                  </a:lnTo>
                  <a:lnTo>
                    <a:pt x="4164522" y="1002684"/>
                  </a:lnTo>
                  <a:lnTo>
                    <a:pt x="0" y="1002684"/>
                  </a:lnTo>
                  <a:close/>
                </a:path>
              </a:pathLst>
            </a:custGeom>
            <a:solidFill>
              <a:srgbClr val="FFFFFF"/>
            </a:solidFill>
            <a:ln cap="sq">
              <a:noFill/>
              <a:prstDash val="solid"/>
              <a:miter/>
            </a:ln>
          </p:spPr>
        </p:sp>
        <p:sp>
          <p:nvSpPr>
            <p:cNvPr name="TextBox 6" id="6"/>
            <p:cNvSpPr txBox="true"/>
            <p:nvPr/>
          </p:nvSpPr>
          <p:spPr>
            <a:xfrm>
              <a:off x="0" y="-38100"/>
              <a:ext cx="4164522" cy="1040784"/>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5400000">
            <a:off x="-44515" y="3004221"/>
            <a:ext cx="9220719" cy="4278558"/>
            <a:chOff x="0" y="0"/>
            <a:chExt cx="812800" cy="377152"/>
          </a:xfrm>
        </p:grpSpPr>
        <p:sp>
          <p:nvSpPr>
            <p:cNvPr name="Freeform 8" id="8"/>
            <p:cNvSpPr/>
            <p:nvPr/>
          </p:nvSpPr>
          <p:spPr>
            <a:xfrm flipH="false" flipV="false" rot="5400000">
              <a:off x="217824" y="-217824"/>
              <a:ext cx="377152" cy="812800"/>
            </a:xfrm>
            <a:custGeom>
              <a:avLst/>
              <a:gdLst/>
              <a:ahLst/>
              <a:cxnLst/>
              <a:rect r="r" b="b" t="t" l="l"/>
              <a:pathLst>
                <a:path h="812800" w="377152">
                  <a:moveTo>
                    <a:pt x="0" y="203200"/>
                  </a:moveTo>
                  <a:cubicBezTo>
                    <a:pt x="0" y="90970"/>
                    <a:pt x="84423" y="0"/>
                    <a:pt x="188576" y="0"/>
                  </a:cubicBezTo>
                  <a:cubicBezTo>
                    <a:pt x="292729" y="0"/>
                    <a:pt x="377152" y="90970"/>
                    <a:pt x="377152" y="203200"/>
                  </a:cubicBezTo>
                  <a:lnTo>
                    <a:pt x="377152" y="609600"/>
                  </a:lnTo>
                  <a:cubicBezTo>
                    <a:pt x="377152" y="721830"/>
                    <a:pt x="292729" y="812800"/>
                    <a:pt x="188576" y="812800"/>
                  </a:cubicBezTo>
                  <a:cubicBezTo>
                    <a:pt x="84423" y="812800"/>
                    <a:pt x="0" y="721830"/>
                    <a:pt x="0" y="609600"/>
                  </a:cubicBezTo>
                  <a:lnTo>
                    <a:pt x="0" y="203200"/>
                  </a:lnTo>
                </a:path>
              </a:pathLst>
            </a:custGeom>
            <a:blipFill>
              <a:blip r:embed="rId3"/>
              <a:stretch>
                <a:fillRect l="-299554" t="0" r="0" b="0"/>
              </a:stretch>
            </a:blipFill>
            <a:ln w="95250" cap="sq">
              <a:solidFill>
                <a:srgbClr val="43A2A2"/>
              </a:solidFill>
              <a:prstDash val="solid"/>
              <a:miter/>
            </a:ln>
          </p:spPr>
        </p:sp>
      </p:grpSp>
      <p:sp>
        <p:nvSpPr>
          <p:cNvPr name="Freeform 9" id="9"/>
          <p:cNvSpPr/>
          <p:nvPr/>
        </p:nvSpPr>
        <p:spPr>
          <a:xfrm flipH="true" flipV="false" rot="0">
            <a:off x="12758104" y="7264178"/>
            <a:ext cx="5863057" cy="4114800"/>
          </a:xfrm>
          <a:custGeom>
            <a:avLst/>
            <a:gdLst/>
            <a:ahLst/>
            <a:cxnLst/>
            <a:rect r="r" b="b" t="t" l="l"/>
            <a:pathLst>
              <a:path h="4114800" w="5863057">
                <a:moveTo>
                  <a:pt x="5863057" y="0"/>
                </a:moveTo>
                <a:lnTo>
                  <a:pt x="0" y="0"/>
                </a:lnTo>
                <a:lnTo>
                  <a:pt x="0" y="4114800"/>
                </a:lnTo>
                <a:lnTo>
                  <a:pt x="5863057" y="4114800"/>
                </a:lnTo>
                <a:lnTo>
                  <a:pt x="586305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true" rot="0">
            <a:off x="12758104" y="-1091978"/>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6368221" y="1416503"/>
            <a:ext cx="891079" cy="891079"/>
          </a:xfrm>
          <a:custGeom>
            <a:avLst/>
            <a:gdLst/>
            <a:ahLst/>
            <a:cxnLst/>
            <a:rect r="r" b="b" t="t" l="l"/>
            <a:pathLst>
              <a:path h="891079" w="891079">
                <a:moveTo>
                  <a:pt x="0" y="0"/>
                </a:moveTo>
                <a:lnTo>
                  <a:pt x="891079" y="0"/>
                </a:lnTo>
                <a:lnTo>
                  <a:pt x="891079" y="891079"/>
                </a:lnTo>
                <a:lnTo>
                  <a:pt x="0" y="8910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6368221" y="7979418"/>
            <a:ext cx="891079" cy="891079"/>
          </a:xfrm>
          <a:custGeom>
            <a:avLst/>
            <a:gdLst/>
            <a:ahLst/>
            <a:cxnLst/>
            <a:rect r="r" b="b" t="t" l="l"/>
            <a:pathLst>
              <a:path h="891079" w="891079">
                <a:moveTo>
                  <a:pt x="0" y="0"/>
                </a:moveTo>
                <a:lnTo>
                  <a:pt x="891079" y="0"/>
                </a:lnTo>
                <a:lnTo>
                  <a:pt x="891079" y="891079"/>
                </a:lnTo>
                <a:lnTo>
                  <a:pt x="0" y="8910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942888" y="8648126"/>
            <a:ext cx="509229" cy="509229"/>
          </a:xfrm>
          <a:custGeom>
            <a:avLst/>
            <a:gdLst/>
            <a:ahLst/>
            <a:cxnLst/>
            <a:rect r="r" b="b" t="t" l="l"/>
            <a:pathLst>
              <a:path h="509229" w="509229">
                <a:moveTo>
                  <a:pt x="0" y="0"/>
                </a:moveTo>
                <a:lnTo>
                  <a:pt x="509229" y="0"/>
                </a:lnTo>
                <a:lnTo>
                  <a:pt x="509229" y="509228"/>
                </a:lnTo>
                <a:lnTo>
                  <a:pt x="0" y="5092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942888" y="1161889"/>
            <a:ext cx="509229" cy="509229"/>
          </a:xfrm>
          <a:custGeom>
            <a:avLst/>
            <a:gdLst/>
            <a:ahLst/>
            <a:cxnLst/>
            <a:rect r="r" b="b" t="t" l="l"/>
            <a:pathLst>
              <a:path h="509229" w="509229">
                <a:moveTo>
                  <a:pt x="0" y="0"/>
                </a:moveTo>
                <a:lnTo>
                  <a:pt x="509229" y="0"/>
                </a:lnTo>
                <a:lnTo>
                  <a:pt x="509229" y="509229"/>
                </a:lnTo>
                <a:lnTo>
                  <a:pt x="0" y="5092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7660296" y="3317736"/>
            <a:ext cx="10195617" cy="1974878"/>
          </a:xfrm>
          <a:prstGeom prst="rect">
            <a:avLst/>
          </a:prstGeom>
        </p:spPr>
        <p:txBody>
          <a:bodyPr anchor="t" rtlCol="false" tIns="0" lIns="0" bIns="0" rIns="0">
            <a:spAutoFit/>
          </a:bodyPr>
          <a:lstStyle/>
          <a:p>
            <a:pPr algn="l">
              <a:lnSpc>
                <a:spcPts val="7702"/>
              </a:lnSpc>
            </a:pPr>
            <a:r>
              <a:rPr lang="en-US" sz="7002">
                <a:solidFill>
                  <a:srgbClr val="091D29"/>
                </a:solidFill>
                <a:latin typeface="Paytone One"/>
                <a:ea typeface="Paytone One"/>
                <a:cs typeface="Paytone One"/>
                <a:sym typeface="Paytone One"/>
              </a:rPr>
              <a:t>PHÂN LOẠI KHÁCH HÀNG TIỀM NĂNG </a:t>
            </a:r>
          </a:p>
        </p:txBody>
      </p:sp>
      <p:sp>
        <p:nvSpPr>
          <p:cNvPr name="TextBox 16" id="16"/>
          <p:cNvSpPr txBox="true"/>
          <p:nvPr/>
        </p:nvSpPr>
        <p:spPr>
          <a:xfrm rot="0">
            <a:off x="7660296" y="7217169"/>
            <a:ext cx="7672771" cy="476986"/>
          </a:xfrm>
          <a:prstGeom prst="rect">
            <a:avLst/>
          </a:prstGeom>
        </p:spPr>
        <p:txBody>
          <a:bodyPr anchor="t" rtlCol="false" tIns="0" lIns="0" bIns="0" rIns="0">
            <a:spAutoFit/>
          </a:bodyPr>
          <a:lstStyle/>
          <a:p>
            <a:pPr algn="just">
              <a:lnSpc>
                <a:spcPts val="3755"/>
              </a:lnSpc>
            </a:pPr>
            <a:r>
              <a:rPr lang="en-US" sz="3129">
                <a:solidFill>
                  <a:srgbClr val="FFFFFF"/>
                </a:solidFill>
                <a:latin typeface="B612"/>
                <a:ea typeface="B612"/>
                <a:cs typeface="B612"/>
                <a:sym typeface="B612"/>
              </a:rPr>
              <a:t>GVHD: TS. Nguyễn Văn Huy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sp>
        <p:nvSpPr>
          <p:cNvPr name="TextBox 2" id="2"/>
          <p:cNvSpPr txBox="true"/>
          <p:nvPr/>
        </p:nvSpPr>
        <p:spPr>
          <a:xfrm rot="0">
            <a:off x="5652477" y="993724"/>
            <a:ext cx="13824928" cy="920750"/>
          </a:xfrm>
          <a:prstGeom prst="rect">
            <a:avLst/>
          </a:prstGeom>
        </p:spPr>
        <p:txBody>
          <a:bodyPr anchor="t" rtlCol="false" tIns="0" lIns="0" bIns="0" rIns="0">
            <a:spAutoFit/>
          </a:bodyPr>
          <a:lstStyle/>
          <a:p>
            <a:pPr algn="l">
              <a:lnSpc>
                <a:spcPts val="7150"/>
              </a:lnSpc>
            </a:pPr>
            <a:r>
              <a:rPr lang="en-US" sz="6500">
                <a:solidFill>
                  <a:srgbClr val="FFFFFF"/>
                </a:solidFill>
                <a:latin typeface="Paytone One"/>
                <a:ea typeface="Paytone One"/>
                <a:cs typeface="Paytone One"/>
                <a:sym typeface="Paytone One"/>
              </a:rPr>
              <a:t>CÁC TÍNH NĂNG</a:t>
            </a:r>
          </a:p>
        </p:txBody>
      </p:sp>
      <p:sp>
        <p:nvSpPr>
          <p:cNvPr name="Freeform 3" id="3"/>
          <p:cNvSpPr/>
          <p:nvPr/>
        </p:nvSpPr>
        <p:spPr>
          <a:xfrm flipH="false" flipV="false" rot="0">
            <a:off x="-397537" y="7232539"/>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12822480" y="-1060339"/>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324318" y="1433228"/>
            <a:ext cx="481246" cy="481246"/>
          </a:xfrm>
          <a:custGeom>
            <a:avLst/>
            <a:gdLst/>
            <a:ahLst/>
            <a:cxnLst/>
            <a:rect r="r" b="b" t="t" l="l"/>
            <a:pathLst>
              <a:path h="481246" w="481246">
                <a:moveTo>
                  <a:pt x="0" y="0"/>
                </a:moveTo>
                <a:lnTo>
                  <a:pt x="481246" y="0"/>
                </a:lnTo>
                <a:lnTo>
                  <a:pt x="481246" y="481246"/>
                </a:lnTo>
                <a:lnTo>
                  <a:pt x="0" y="4812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179669" y="4549871"/>
            <a:ext cx="6469268" cy="4488055"/>
          </a:xfrm>
          <a:custGeom>
            <a:avLst/>
            <a:gdLst/>
            <a:ahLst/>
            <a:cxnLst/>
            <a:rect r="r" b="b" t="t" l="l"/>
            <a:pathLst>
              <a:path h="4488055" w="6469268">
                <a:moveTo>
                  <a:pt x="0" y="0"/>
                </a:moveTo>
                <a:lnTo>
                  <a:pt x="6469269" y="0"/>
                </a:lnTo>
                <a:lnTo>
                  <a:pt x="6469269" y="4488055"/>
                </a:lnTo>
                <a:lnTo>
                  <a:pt x="0" y="4488055"/>
                </a:lnTo>
                <a:lnTo>
                  <a:pt x="0" y="0"/>
                </a:lnTo>
                <a:close/>
              </a:path>
            </a:pathLst>
          </a:custGeom>
          <a:blipFill>
            <a:blip r:embed="rId6"/>
            <a:stretch>
              <a:fillRect l="0" t="0" r="0" b="0"/>
            </a:stretch>
          </a:blipFill>
        </p:spPr>
      </p:sp>
      <p:sp>
        <p:nvSpPr>
          <p:cNvPr name="Freeform 7" id="7"/>
          <p:cNvSpPr/>
          <p:nvPr/>
        </p:nvSpPr>
        <p:spPr>
          <a:xfrm flipH="false" flipV="false" rot="0">
            <a:off x="9192196" y="4549871"/>
            <a:ext cx="7342421" cy="4488055"/>
          </a:xfrm>
          <a:custGeom>
            <a:avLst/>
            <a:gdLst/>
            <a:ahLst/>
            <a:cxnLst/>
            <a:rect r="r" b="b" t="t" l="l"/>
            <a:pathLst>
              <a:path h="4488055" w="7342421">
                <a:moveTo>
                  <a:pt x="0" y="0"/>
                </a:moveTo>
                <a:lnTo>
                  <a:pt x="7342421" y="0"/>
                </a:lnTo>
                <a:lnTo>
                  <a:pt x="7342421" y="4488055"/>
                </a:lnTo>
                <a:lnTo>
                  <a:pt x="0" y="4488055"/>
                </a:lnTo>
                <a:lnTo>
                  <a:pt x="0" y="0"/>
                </a:lnTo>
                <a:close/>
              </a:path>
            </a:pathLst>
          </a:custGeom>
          <a:blipFill>
            <a:blip r:embed="rId7"/>
            <a:stretch>
              <a:fillRect l="0" t="0" r="0" b="0"/>
            </a:stretch>
          </a:blipFill>
        </p:spPr>
      </p:sp>
      <p:sp>
        <p:nvSpPr>
          <p:cNvPr name="TextBox 8" id="8"/>
          <p:cNvSpPr txBox="true"/>
          <p:nvPr/>
        </p:nvSpPr>
        <p:spPr>
          <a:xfrm rot="0">
            <a:off x="3699140" y="2721706"/>
            <a:ext cx="10986111" cy="1828165"/>
          </a:xfrm>
          <a:prstGeom prst="rect">
            <a:avLst/>
          </a:prstGeom>
        </p:spPr>
        <p:txBody>
          <a:bodyPr anchor="t" rtlCol="false" tIns="0" lIns="0" bIns="0" rIns="0">
            <a:spAutoFit/>
          </a:bodyPr>
          <a:lstStyle/>
          <a:p>
            <a:pPr algn="ctr">
              <a:lnSpc>
                <a:spcPts val="7279"/>
              </a:lnSpc>
            </a:pPr>
            <a:r>
              <a:rPr lang="en-US" sz="5199" b="true">
                <a:solidFill>
                  <a:srgbClr val="FFFFFF"/>
                </a:solidFill>
                <a:latin typeface="DejaVu Serif Bold"/>
                <a:ea typeface="DejaVu Serif Bold"/>
                <a:cs typeface="DejaVu Serif Bold"/>
                <a:sym typeface="DejaVu Serif Bold"/>
              </a:rPr>
              <a:t>SỬ DỤNG ELBOW METHOD</a:t>
            </a:r>
          </a:p>
          <a:p>
            <a:pPr algn="ctr">
              <a:lnSpc>
                <a:spcPts val="727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sp>
        <p:nvSpPr>
          <p:cNvPr name="TextBox 2" id="2"/>
          <p:cNvSpPr txBox="true"/>
          <p:nvPr/>
        </p:nvSpPr>
        <p:spPr>
          <a:xfrm rot="0">
            <a:off x="5652477" y="993724"/>
            <a:ext cx="13824928" cy="920750"/>
          </a:xfrm>
          <a:prstGeom prst="rect">
            <a:avLst/>
          </a:prstGeom>
        </p:spPr>
        <p:txBody>
          <a:bodyPr anchor="t" rtlCol="false" tIns="0" lIns="0" bIns="0" rIns="0">
            <a:spAutoFit/>
          </a:bodyPr>
          <a:lstStyle/>
          <a:p>
            <a:pPr algn="l">
              <a:lnSpc>
                <a:spcPts val="7150"/>
              </a:lnSpc>
            </a:pPr>
            <a:r>
              <a:rPr lang="en-US" sz="6500">
                <a:solidFill>
                  <a:srgbClr val="FFFFFF"/>
                </a:solidFill>
                <a:latin typeface="Paytone One"/>
                <a:ea typeface="Paytone One"/>
                <a:cs typeface="Paytone One"/>
                <a:sym typeface="Paytone One"/>
              </a:rPr>
              <a:t>CÁC TÍNH NĂNG</a:t>
            </a:r>
          </a:p>
        </p:txBody>
      </p:sp>
      <p:sp>
        <p:nvSpPr>
          <p:cNvPr name="Freeform 3" id="3"/>
          <p:cNvSpPr/>
          <p:nvPr/>
        </p:nvSpPr>
        <p:spPr>
          <a:xfrm flipH="false" flipV="false" rot="0">
            <a:off x="-397537" y="7232539"/>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12822480" y="-1060339"/>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324318" y="1433228"/>
            <a:ext cx="481246" cy="481246"/>
          </a:xfrm>
          <a:custGeom>
            <a:avLst/>
            <a:gdLst/>
            <a:ahLst/>
            <a:cxnLst/>
            <a:rect r="r" b="b" t="t" l="l"/>
            <a:pathLst>
              <a:path h="481246" w="481246">
                <a:moveTo>
                  <a:pt x="0" y="0"/>
                </a:moveTo>
                <a:lnTo>
                  <a:pt x="481246" y="0"/>
                </a:lnTo>
                <a:lnTo>
                  <a:pt x="481246" y="481246"/>
                </a:lnTo>
                <a:lnTo>
                  <a:pt x="0" y="4812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299302" y="4179486"/>
            <a:ext cx="6565879" cy="4719226"/>
          </a:xfrm>
          <a:custGeom>
            <a:avLst/>
            <a:gdLst/>
            <a:ahLst/>
            <a:cxnLst/>
            <a:rect r="r" b="b" t="t" l="l"/>
            <a:pathLst>
              <a:path h="4719226" w="6565879">
                <a:moveTo>
                  <a:pt x="0" y="0"/>
                </a:moveTo>
                <a:lnTo>
                  <a:pt x="6565880" y="0"/>
                </a:lnTo>
                <a:lnTo>
                  <a:pt x="6565880" y="4719225"/>
                </a:lnTo>
                <a:lnTo>
                  <a:pt x="0" y="4719225"/>
                </a:lnTo>
                <a:lnTo>
                  <a:pt x="0" y="0"/>
                </a:lnTo>
                <a:close/>
              </a:path>
            </a:pathLst>
          </a:custGeom>
          <a:blipFill>
            <a:blip r:embed="rId6"/>
            <a:stretch>
              <a:fillRect l="0" t="0" r="0" b="0"/>
            </a:stretch>
          </a:blipFill>
        </p:spPr>
      </p:sp>
      <p:sp>
        <p:nvSpPr>
          <p:cNvPr name="Freeform 7" id="7"/>
          <p:cNvSpPr/>
          <p:nvPr/>
        </p:nvSpPr>
        <p:spPr>
          <a:xfrm flipH="false" flipV="false" rot="0">
            <a:off x="10533494" y="4179486"/>
            <a:ext cx="5983170" cy="4719226"/>
          </a:xfrm>
          <a:custGeom>
            <a:avLst/>
            <a:gdLst/>
            <a:ahLst/>
            <a:cxnLst/>
            <a:rect r="r" b="b" t="t" l="l"/>
            <a:pathLst>
              <a:path h="4719226" w="5983170">
                <a:moveTo>
                  <a:pt x="0" y="0"/>
                </a:moveTo>
                <a:lnTo>
                  <a:pt x="5983171" y="0"/>
                </a:lnTo>
                <a:lnTo>
                  <a:pt x="5983171" y="4719225"/>
                </a:lnTo>
                <a:lnTo>
                  <a:pt x="0" y="4719225"/>
                </a:lnTo>
                <a:lnTo>
                  <a:pt x="0" y="0"/>
                </a:lnTo>
                <a:close/>
              </a:path>
            </a:pathLst>
          </a:custGeom>
          <a:blipFill>
            <a:blip r:embed="rId7"/>
            <a:stretch>
              <a:fillRect l="0" t="0" r="0" b="0"/>
            </a:stretch>
          </a:blipFill>
        </p:spPr>
      </p:sp>
      <p:sp>
        <p:nvSpPr>
          <p:cNvPr name="TextBox 8" id="8"/>
          <p:cNvSpPr txBox="true"/>
          <p:nvPr/>
        </p:nvSpPr>
        <p:spPr>
          <a:xfrm rot="0">
            <a:off x="4907883" y="2721706"/>
            <a:ext cx="7914597" cy="1828165"/>
          </a:xfrm>
          <a:prstGeom prst="rect">
            <a:avLst/>
          </a:prstGeom>
        </p:spPr>
        <p:txBody>
          <a:bodyPr anchor="t" rtlCol="false" tIns="0" lIns="0" bIns="0" rIns="0">
            <a:spAutoFit/>
          </a:bodyPr>
          <a:lstStyle/>
          <a:p>
            <a:pPr algn="ctr">
              <a:lnSpc>
                <a:spcPts val="7279"/>
              </a:lnSpc>
            </a:pPr>
            <a:r>
              <a:rPr lang="en-US" sz="5199" b="true">
                <a:solidFill>
                  <a:srgbClr val="FFFFFF"/>
                </a:solidFill>
                <a:latin typeface="DejaVu Serif Bold"/>
                <a:ea typeface="DejaVu Serif Bold"/>
                <a:cs typeface="DejaVu Serif Bold"/>
                <a:sym typeface="DejaVu Serif Bold"/>
              </a:rPr>
              <a:t>TRỰC QUAN HÓA</a:t>
            </a:r>
          </a:p>
          <a:p>
            <a:pPr algn="ctr">
              <a:lnSpc>
                <a:spcPts val="727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sp>
        <p:nvSpPr>
          <p:cNvPr name="Freeform 2" id="2"/>
          <p:cNvSpPr/>
          <p:nvPr/>
        </p:nvSpPr>
        <p:spPr>
          <a:xfrm flipH="false" flipV="true" rot="0">
            <a:off x="-469920" y="-1028700"/>
            <a:ext cx="5863057" cy="4114800"/>
          </a:xfrm>
          <a:custGeom>
            <a:avLst/>
            <a:gdLst/>
            <a:ahLst/>
            <a:cxnLst/>
            <a:rect r="r" b="b" t="t" l="l"/>
            <a:pathLst>
              <a:path h="4114800" w="5863057">
                <a:moveTo>
                  <a:pt x="0" y="4114800"/>
                </a:moveTo>
                <a:lnTo>
                  <a:pt x="5863057" y="4114800"/>
                </a:lnTo>
                <a:lnTo>
                  <a:pt x="5863057"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0">
            <a:off x="12894863" y="-1028700"/>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751024" y="2468077"/>
            <a:ext cx="14785953" cy="3062968"/>
            <a:chOff x="0" y="0"/>
            <a:chExt cx="2105619" cy="436187"/>
          </a:xfrm>
        </p:grpSpPr>
        <p:sp>
          <p:nvSpPr>
            <p:cNvPr name="Freeform 5" id="5"/>
            <p:cNvSpPr/>
            <p:nvPr/>
          </p:nvSpPr>
          <p:spPr>
            <a:xfrm flipH="false" flipV="false" rot="0">
              <a:off x="0" y="0"/>
              <a:ext cx="2105619" cy="436187"/>
            </a:xfrm>
            <a:custGeom>
              <a:avLst/>
              <a:gdLst/>
              <a:ahLst/>
              <a:cxnLst/>
              <a:rect r="r" b="b" t="t" l="l"/>
              <a:pathLst>
                <a:path h="436187" w="2105619">
                  <a:moveTo>
                    <a:pt x="1902419" y="0"/>
                  </a:moveTo>
                  <a:cubicBezTo>
                    <a:pt x="2014649" y="0"/>
                    <a:pt x="2105619" y="97638"/>
                    <a:pt x="2105619" y="218094"/>
                  </a:cubicBezTo>
                  <a:cubicBezTo>
                    <a:pt x="2105619" y="338549"/>
                    <a:pt x="2014649" y="436187"/>
                    <a:pt x="1902419" y="436187"/>
                  </a:cubicBezTo>
                  <a:lnTo>
                    <a:pt x="203200" y="436187"/>
                  </a:lnTo>
                  <a:cubicBezTo>
                    <a:pt x="90970" y="436187"/>
                    <a:pt x="0" y="338549"/>
                    <a:pt x="0" y="218094"/>
                  </a:cubicBezTo>
                  <a:cubicBezTo>
                    <a:pt x="0" y="97638"/>
                    <a:pt x="90970" y="0"/>
                    <a:pt x="203200" y="0"/>
                  </a:cubicBezTo>
                  <a:lnTo>
                    <a:pt x="1902419" y="0"/>
                  </a:lnTo>
                </a:path>
              </a:pathLst>
            </a:custGeom>
            <a:blipFill>
              <a:blip r:embed="rId4"/>
              <a:stretch>
                <a:fillRect l="0" t="-192240" r="0" b="-29581"/>
              </a:stretch>
            </a:blipFill>
            <a:ln w="47625" cap="sq">
              <a:solidFill>
                <a:srgbClr val="43A2A2"/>
              </a:solidFill>
              <a:prstDash val="solid"/>
              <a:miter/>
            </a:ln>
          </p:spPr>
        </p:sp>
      </p:grpSp>
      <p:sp>
        <p:nvSpPr>
          <p:cNvPr name="Freeform 6" id="6"/>
          <p:cNvSpPr/>
          <p:nvPr/>
        </p:nvSpPr>
        <p:spPr>
          <a:xfrm flipH="false" flipV="false" rot="0">
            <a:off x="12389428" y="1099772"/>
            <a:ext cx="505435" cy="505435"/>
          </a:xfrm>
          <a:custGeom>
            <a:avLst/>
            <a:gdLst/>
            <a:ahLst/>
            <a:cxnLst/>
            <a:rect r="r" b="b" t="t" l="l"/>
            <a:pathLst>
              <a:path h="505435" w="505435">
                <a:moveTo>
                  <a:pt x="0" y="0"/>
                </a:moveTo>
                <a:lnTo>
                  <a:pt x="505435" y="0"/>
                </a:lnTo>
                <a:lnTo>
                  <a:pt x="505435" y="505435"/>
                </a:lnTo>
                <a:lnTo>
                  <a:pt x="0" y="5054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true" flipV="false" rot="0">
            <a:off x="5393137" y="1099772"/>
            <a:ext cx="505435" cy="505435"/>
          </a:xfrm>
          <a:custGeom>
            <a:avLst/>
            <a:gdLst/>
            <a:ahLst/>
            <a:cxnLst/>
            <a:rect r="r" b="b" t="t" l="l"/>
            <a:pathLst>
              <a:path h="505435" w="505435">
                <a:moveTo>
                  <a:pt x="505435" y="0"/>
                </a:moveTo>
                <a:lnTo>
                  <a:pt x="0" y="0"/>
                </a:lnTo>
                <a:lnTo>
                  <a:pt x="0" y="505435"/>
                </a:lnTo>
                <a:lnTo>
                  <a:pt x="505435" y="505435"/>
                </a:lnTo>
                <a:lnTo>
                  <a:pt x="50543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4105635" y="925452"/>
            <a:ext cx="10076729" cy="920750"/>
          </a:xfrm>
          <a:prstGeom prst="rect">
            <a:avLst/>
          </a:prstGeom>
        </p:spPr>
        <p:txBody>
          <a:bodyPr anchor="t" rtlCol="false" tIns="0" lIns="0" bIns="0" rIns="0">
            <a:spAutoFit/>
          </a:bodyPr>
          <a:lstStyle/>
          <a:p>
            <a:pPr algn="ctr">
              <a:lnSpc>
                <a:spcPts val="7150"/>
              </a:lnSpc>
            </a:pPr>
            <a:r>
              <a:rPr lang="en-US" sz="6500">
                <a:solidFill>
                  <a:srgbClr val="FFFFFF"/>
                </a:solidFill>
                <a:latin typeface="Paytone One"/>
                <a:ea typeface="Paytone One"/>
                <a:cs typeface="Paytone One"/>
                <a:sym typeface="Paytone One"/>
              </a:rPr>
              <a:t>KẾT QUẢ</a:t>
            </a:r>
          </a:p>
        </p:txBody>
      </p:sp>
      <p:sp>
        <p:nvSpPr>
          <p:cNvPr name="Freeform 9" id="9"/>
          <p:cNvSpPr/>
          <p:nvPr/>
        </p:nvSpPr>
        <p:spPr>
          <a:xfrm flipH="false" flipV="false" rot="0">
            <a:off x="17851033" y="7395837"/>
            <a:ext cx="874721" cy="874721"/>
          </a:xfrm>
          <a:custGeom>
            <a:avLst/>
            <a:gdLst/>
            <a:ahLst/>
            <a:cxnLst/>
            <a:rect r="r" b="b" t="t" l="l"/>
            <a:pathLst>
              <a:path h="874721" w="874721">
                <a:moveTo>
                  <a:pt x="0" y="0"/>
                </a:moveTo>
                <a:lnTo>
                  <a:pt x="874721" y="0"/>
                </a:lnTo>
                <a:lnTo>
                  <a:pt x="874721" y="874721"/>
                </a:lnTo>
                <a:lnTo>
                  <a:pt x="0" y="8747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true" flipV="false" rot="0">
            <a:off x="-437754" y="7395837"/>
            <a:ext cx="874721" cy="874721"/>
          </a:xfrm>
          <a:custGeom>
            <a:avLst/>
            <a:gdLst/>
            <a:ahLst/>
            <a:cxnLst/>
            <a:rect r="r" b="b" t="t" l="l"/>
            <a:pathLst>
              <a:path h="874721" w="874721">
                <a:moveTo>
                  <a:pt x="874721" y="0"/>
                </a:moveTo>
                <a:lnTo>
                  <a:pt x="0" y="0"/>
                </a:lnTo>
                <a:lnTo>
                  <a:pt x="0" y="874721"/>
                </a:lnTo>
                <a:lnTo>
                  <a:pt x="874721" y="874721"/>
                </a:lnTo>
                <a:lnTo>
                  <a:pt x="874721"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819424" y="9984615"/>
            <a:ext cx="19926848" cy="3086100"/>
            <a:chOff x="0" y="0"/>
            <a:chExt cx="5248223" cy="812800"/>
          </a:xfrm>
        </p:grpSpPr>
        <p:sp>
          <p:nvSpPr>
            <p:cNvPr name="Freeform 12" id="12"/>
            <p:cNvSpPr/>
            <p:nvPr/>
          </p:nvSpPr>
          <p:spPr>
            <a:xfrm flipH="false" flipV="false" rot="0">
              <a:off x="0" y="0"/>
              <a:ext cx="5248223" cy="812800"/>
            </a:xfrm>
            <a:custGeom>
              <a:avLst/>
              <a:gdLst/>
              <a:ahLst/>
              <a:cxnLst/>
              <a:rect r="r" b="b" t="t" l="l"/>
              <a:pathLst>
                <a:path h="812800" w="5248223">
                  <a:moveTo>
                    <a:pt x="0" y="0"/>
                  </a:moveTo>
                  <a:lnTo>
                    <a:pt x="5248223" y="0"/>
                  </a:lnTo>
                  <a:lnTo>
                    <a:pt x="5248223" y="812800"/>
                  </a:lnTo>
                  <a:lnTo>
                    <a:pt x="0" y="812800"/>
                  </a:lnTo>
                  <a:close/>
                </a:path>
              </a:pathLst>
            </a:custGeom>
            <a:solidFill>
              <a:srgbClr val="FFFFFF"/>
            </a:solidFill>
          </p:spPr>
        </p:sp>
        <p:sp>
          <p:nvSpPr>
            <p:cNvPr name="TextBox 13" id="13"/>
            <p:cNvSpPr txBox="true"/>
            <p:nvPr/>
          </p:nvSpPr>
          <p:spPr>
            <a:xfrm>
              <a:off x="0" y="-38100"/>
              <a:ext cx="5248223" cy="8509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751024" y="6403440"/>
            <a:ext cx="14785953" cy="2133600"/>
          </a:xfrm>
          <a:prstGeom prst="rect">
            <a:avLst/>
          </a:prstGeom>
        </p:spPr>
        <p:txBody>
          <a:bodyPr anchor="t" rtlCol="false" tIns="0" lIns="0" bIns="0" rIns="0">
            <a:spAutoFit/>
          </a:bodyPr>
          <a:lstStyle/>
          <a:p>
            <a:pPr algn="just">
              <a:lnSpc>
                <a:spcPts val="3395"/>
              </a:lnSpc>
            </a:pPr>
            <a:r>
              <a:rPr lang="en-US" sz="2829">
                <a:solidFill>
                  <a:srgbClr val="FFFFFF"/>
                </a:solidFill>
                <a:latin typeface="B612"/>
                <a:ea typeface="B612"/>
                <a:cs typeface="B612"/>
                <a:sym typeface="B612"/>
              </a:rPr>
              <a:t>Bộ dữ liệu Mall Customers là một dataset chất lượng tốt cho việc phân tích phân cụm khách hàng. Việc áp dụng K-means với K=5 đã tạo ra những phân khúc khách hàng có ý nghĩa kinh doanh rõ ràng. Mỗi cụm đại diện cho một nhóm khách hàng với đặc điểm và hành vi tiêu dùng riêng biệt, tạo cơ sở cho việc phát triển chiến lược marketing và bán hàng được cá nhân hóa.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grpSp>
        <p:nvGrpSpPr>
          <p:cNvPr name="Group 2" id="2"/>
          <p:cNvGrpSpPr/>
          <p:nvPr/>
        </p:nvGrpSpPr>
        <p:grpSpPr>
          <a:xfrm rot="0">
            <a:off x="-718426" y="3239967"/>
            <a:ext cx="19724853" cy="3807066"/>
            <a:chOff x="0" y="0"/>
            <a:chExt cx="5195023" cy="1002684"/>
          </a:xfrm>
        </p:grpSpPr>
        <p:sp>
          <p:nvSpPr>
            <p:cNvPr name="Freeform 3" id="3"/>
            <p:cNvSpPr/>
            <p:nvPr/>
          </p:nvSpPr>
          <p:spPr>
            <a:xfrm flipH="false" flipV="false" rot="0">
              <a:off x="0" y="0"/>
              <a:ext cx="5195023" cy="1002684"/>
            </a:xfrm>
            <a:custGeom>
              <a:avLst/>
              <a:gdLst/>
              <a:ahLst/>
              <a:cxnLst/>
              <a:rect r="r" b="b" t="t" l="l"/>
              <a:pathLst>
                <a:path h="1002684" w="5195023">
                  <a:moveTo>
                    <a:pt x="0" y="0"/>
                  </a:moveTo>
                  <a:lnTo>
                    <a:pt x="5195023" y="0"/>
                  </a:lnTo>
                  <a:lnTo>
                    <a:pt x="5195023" y="1002684"/>
                  </a:lnTo>
                  <a:lnTo>
                    <a:pt x="0" y="1002684"/>
                  </a:lnTo>
                  <a:close/>
                </a:path>
              </a:pathLst>
            </a:custGeom>
            <a:solidFill>
              <a:srgbClr val="FFFFFF"/>
            </a:solidFill>
            <a:ln cap="sq">
              <a:noFill/>
              <a:prstDash val="solid"/>
              <a:miter/>
            </a:ln>
          </p:spPr>
        </p:sp>
        <p:sp>
          <p:nvSpPr>
            <p:cNvPr name="TextBox 4" id="4"/>
            <p:cNvSpPr txBox="true"/>
            <p:nvPr/>
          </p:nvSpPr>
          <p:spPr>
            <a:xfrm>
              <a:off x="0" y="-38100"/>
              <a:ext cx="5195023" cy="1040784"/>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603691" y="4697961"/>
            <a:ext cx="891079" cy="891079"/>
          </a:xfrm>
          <a:custGeom>
            <a:avLst/>
            <a:gdLst/>
            <a:ahLst/>
            <a:cxnLst/>
            <a:rect r="r" b="b" t="t" l="l"/>
            <a:pathLst>
              <a:path h="891079" w="891079">
                <a:moveTo>
                  <a:pt x="0" y="0"/>
                </a:moveTo>
                <a:lnTo>
                  <a:pt x="891079" y="0"/>
                </a:lnTo>
                <a:lnTo>
                  <a:pt x="891079" y="891078"/>
                </a:lnTo>
                <a:lnTo>
                  <a:pt x="0" y="8910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93230" y="4697961"/>
            <a:ext cx="891079" cy="891079"/>
          </a:xfrm>
          <a:custGeom>
            <a:avLst/>
            <a:gdLst/>
            <a:ahLst/>
            <a:cxnLst/>
            <a:rect r="r" b="b" t="t" l="l"/>
            <a:pathLst>
              <a:path h="891079" w="891079">
                <a:moveTo>
                  <a:pt x="0" y="0"/>
                </a:moveTo>
                <a:lnTo>
                  <a:pt x="891079" y="0"/>
                </a:lnTo>
                <a:lnTo>
                  <a:pt x="891079" y="891078"/>
                </a:lnTo>
                <a:lnTo>
                  <a:pt x="0" y="8910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true" flipV="true" rot="0">
            <a:off x="12790292" y="-1076158"/>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65349" y="7248358"/>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2826025" y="3683184"/>
            <a:ext cx="12635951" cy="5625732"/>
          </a:xfrm>
          <a:prstGeom prst="rect">
            <a:avLst/>
          </a:prstGeom>
        </p:spPr>
        <p:txBody>
          <a:bodyPr anchor="t" rtlCol="false" tIns="0" lIns="0" bIns="0" rIns="0">
            <a:spAutoFit/>
          </a:bodyPr>
          <a:lstStyle/>
          <a:p>
            <a:pPr algn="ctr">
              <a:lnSpc>
                <a:spcPts val="21968"/>
              </a:lnSpc>
            </a:pPr>
            <a:r>
              <a:rPr lang="en-US" sz="19970">
                <a:solidFill>
                  <a:srgbClr val="091D29"/>
                </a:solidFill>
                <a:latin typeface="Paytone One"/>
                <a:ea typeface="Paytone One"/>
                <a:cs typeface="Paytone One"/>
                <a:sym typeface="Paytone One"/>
              </a:rPr>
              <a:t>Thank You</a:t>
            </a:r>
          </a:p>
        </p:txBody>
      </p:sp>
      <p:grpSp>
        <p:nvGrpSpPr>
          <p:cNvPr name="Group 10" id="10"/>
          <p:cNvGrpSpPr/>
          <p:nvPr/>
        </p:nvGrpSpPr>
        <p:grpSpPr>
          <a:xfrm rot="0">
            <a:off x="4147092" y="7851409"/>
            <a:ext cx="9993817" cy="533400"/>
            <a:chOff x="0" y="0"/>
            <a:chExt cx="13325089" cy="711200"/>
          </a:xfrm>
        </p:grpSpPr>
        <p:sp>
          <p:nvSpPr>
            <p:cNvPr name="TextBox 11" id="11"/>
            <p:cNvSpPr txBox="true"/>
            <p:nvPr/>
          </p:nvSpPr>
          <p:spPr>
            <a:xfrm rot="0">
              <a:off x="179629" y="-9525"/>
              <a:ext cx="13145459" cy="720725"/>
            </a:xfrm>
            <a:prstGeom prst="rect">
              <a:avLst/>
            </a:prstGeom>
          </p:spPr>
          <p:txBody>
            <a:bodyPr anchor="t" rtlCol="false" tIns="0" lIns="0" bIns="0" rIns="0">
              <a:spAutoFit/>
            </a:bodyPr>
            <a:lstStyle/>
            <a:p>
              <a:pPr algn="ctr">
                <a:lnSpc>
                  <a:spcPts val="4200"/>
                </a:lnSpc>
              </a:pPr>
              <a:r>
                <a:rPr lang="en-US" b="true" sz="3500">
                  <a:solidFill>
                    <a:srgbClr val="FFFFFF"/>
                  </a:solidFill>
                  <a:latin typeface="B612 Bold"/>
                  <a:ea typeface="B612 Bold"/>
                  <a:cs typeface="B612 Bold"/>
                  <a:sym typeface="B612 Bold"/>
                </a:rPr>
                <a:t>Presentation by Nguyen Duy Quang</a:t>
              </a:r>
            </a:p>
          </p:txBody>
        </p:sp>
        <p:sp>
          <p:nvSpPr>
            <p:cNvPr name="Freeform 12" id="12"/>
            <p:cNvSpPr/>
            <p:nvPr/>
          </p:nvSpPr>
          <p:spPr>
            <a:xfrm flipH="false" flipV="false" rot="0">
              <a:off x="12965830" y="175971"/>
              <a:ext cx="359259" cy="359259"/>
            </a:xfrm>
            <a:custGeom>
              <a:avLst/>
              <a:gdLst/>
              <a:ahLst/>
              <a:cxnLst/>
              <a:rect r="r" b="b" t="t" l="l"/>
              <a:pathLst>
                <a:path h="359259" w="359259">
                  <a:moveTo>
                    <a:pt x="0" y="0"/>
                  </a:moveTo>
                  <a:lnTo>
                    <a:pt x="359259" y="0"/>
                  </a:lnTo>
                  <a:lnTo>
                    <a:pt x="359259" y="359258"/>
                  </a:lnTo>
                  <a:lnTo>
                    <a:pt x="0" y="359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0" y="175971"/>
              <a:ext cx="359259" cy="359259"/>
            </a:xfrm>
            <a:custGeom>
              <a:avLst/>
              <a:gdLst/>
              <a:ahLst/>
              <a:cxnLst/>
              <a:rect r="r" b="b" t="t" l="l"/>
              <a:pathLst>
                <a:path h="359259" w="359259">
                  <a:moveTo>
                    <a:pt x="0" y="0"/>
                  </a:moveTo>
                  <a:lnTo>
                    <a:pt x="359259" y="0"/>
                  </a:lnTo>
                  <a:lnTo>
                    <a:pt x="359259" y="359258"/>
                  </a:lnTo>
                  <a:lnTo>
                    <a:pt x="0" y="3592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grpSp>
        <p:nvGrpSpPr>
          <p:cNvPr name="Group 2" id="2"/>
          <p:cNvGrpSpPr/>
          <p:nvPr/>
        </p:nvGrpSpPr>
        <p:grpSpPr>
          <a:xfrm rot="-5400000">
            <a:off x="-211943" y="1983334"/>
            <a:ext cx="9220719" cy="6320333"/>
            <a:chOff x="0" y="0"/>
            <a:chExt cx="812800" cy="557133"/>
          </a:xfrm>
        </p:grpSpPr>
        <p:sp>
          <p:nvSpPr>
            <p:cNvPr name="Freeform 3" id="3"/>
            <p:cNvSpPr/>
            <p:nvPr/>
          </p:nvSpPr>
          <p:spPr>
            <a:xfrm flipH="false" flipV="false" rot="0">
              <a:off x="0" y="0"/>
              <a:ext cx="812800" cy="557133"/>
            </a:xfrm>
            <a:custGeom>
              <a:avLst/>
              <a:gdLst/>
              <a:ahLst/>
              <a:cxnLst/>
              <a:rect r="r" b="b" t="t" l="l"/>
              <a:pathLst>
                <a:path h="557133" w="812800">
                  <a:moveTo>
                    <a:pt x="609600" y="0"/>
                  </a:moveTo>
                  <a:cubicBezTo>
                    <a:pt x="721830" y="0"/>
                    <a:pt x="812800" y="124711"/>
                    <a:pt x="812800" y="278566"/>
                  </a:cubicBezTo>
                  <a:cubicBezTo>
                    <a:pt x="812800" y="432422"/>
                    <a:pt x="721830" y="557133"/>
                    <a:pt x="609600" y="557133"/>
                  </a:cubicBezTo>
                  <a:lnTo>
                    <a:pt x="203200" y="557133"/>
                  </a:lnTo>
                  <a:cubicBezTo>
                    <a:pt x="90970" y="557133"/>
                    <a:pt x="0" y="432422"/>
                    <a:pt x="0" y="278566"/>
                  </a:cubicBezTo>
                  <a:cubicBezTo>
                    <a:pt x="0" y="124711"/>
                    <a:pt x="90970" y="0"/>
                    <a:pt x="203200" y="0"/>
                  </a:cubicBezTo>
                  <a:lnTo>
                    <a:pt x="609600" y="0"/>
                  </a:lnTo>
                </a:path>
              </a:pathLst>
            </a:custGeom>
            <a:solidFill>
              <a:srgbClr val="FFFFFF"/>
            </a:solidFill>
            <a:ln cap="sq" w="12700">
              <a:solidFill>
                <a:srgbClr val="000000"/>
              </a:solidFill>
              <a:prstDash val="solid"/>
              <a:miter/>
            </a:ln>
          </p:spPr>
        </p:sp>
      </p:grpSp>
      <p:grpSp>
        <p:nvGrpSpPr>
          <p:cNvPr name="Group 4" id="4"/>
          <p:cNvGrpSpPr/>
          <p:nvPr/>
        </p:nvGrpSpPr>
        <p:grpSpPr>
          <a:xfrm rot="-5400000">
            <a:off x="-15859" y="1983334"/>
            <a:ext cx="9220719" cy="6320333"/>
            <a:chOff x="0" y="0"/>
            <a:chExt cx="812800" cy="557133"/>
          </a:xfrm>
        </p:grpSpPr>
        <p:sp>
          <p:nvSpPr>
            <p:cNvPr name="Freeform 5" id="5"/>
            <p:cNvSpPr/>
            <p:nvPr/>
          </p:nvSpPr>
          <p:spPr>
            <a:xfrm flipH="false" flipV="false" rot="5400000">
              <a:off x="127834" y="-127834"/>
              <a:ext cx="557133" cy="812800"/>
            </a:xfrm>
            <a:custGeom>
              <a:avLst/>
              <a:gdLst/>
              <a:ahLst/>
              <a:cxnLst/>
              <a:rect r="r" b="b" t="t" l="l"/>
              <a:pathLst>
                <a:path h="812800" w="557133">
                  <a:moveTo>
                    <a:pt x="0" y="203200"/>
                  </a:moveTo>
                  <a:cubicBezTo>
                    <a:pt x="0" y="90971"/>
                    <a:pt x="124710" y="0"/>
                    <a:pt x="278566" y="0"/>
                  </a:cubicBezTo>
                  <a:cubicBezTo>
                    <a:pt x="432422" y="0"/>
                    <a:pt x="557132" y="90971"/>
                    <a:pt x="557132" y="203200"/>
                  </a:cubicBezTo>
                  <a:lnTo>
                    <a:pt x="557132" y="609600"/>
                  </a:lnTo>
                  <a:cubicBezTo>
                    <a:pt x="557132" y="721830"/>
                    <a:pt x="432422" y="812800"/>
                    <a:pt x="278566" y="812800"/>
                  </a:cubicBezTo>
                  <a:cubicBezTo>
                    <a:pt x="124710" y="812800"/>
                    <a:pt x="0" y="721830"/>
                    <a:pt x="0" y="609600"/>
                  </a:cubicBezTo>
                  <a:lnTo>
                    <a:pt x="0" y="203200"/>
                  </a:lnTo>
                </a:path>
              </a:pathLst>
            </a:custGeom>
            <a:blipFill>
              <a:blip r:embed="rId2"/>
              <a:stretch>
                <a:fillRect l="-59485" t="0" r="-59485" b="0"/>
              </a:stretch>
            </a:blipFill>
            <a:ln w="95250" cap="sq">
              <a:solidFill>
                <a:srgbClr val="43A2A2"/>
              </a:solidFill>
              <a:prstDash val="solid"/>
              <a:miter/>
            </a:ln>
          </p:spPr>
        </p:sp>
      </p:grpSp>
      <p:grpSp>
        <p:nvGrpSpPr>
          <p:cNvPr name="Group 6" id="6"/>
          <p:cNvGrpSpPr/>
          <p:nvPr/>
        </p:nvGrpSpPr>
        <p:grpSpPr>
          <a:xfrm rot="0">
            <a:off x="9946217" y="1534838"/>
            <a:ext cx="7459059" cy="1423373"/>
            <a:chOff x="0" y="0"/>
            <a:chExt cx="1786399" cy="340889"/>
          </a:xfrm>
        </p:grpSpPr>
        <p:sp>
          <p:nvSpPr>
            <p:cNvPr name="Freeform 7" id="7"/>
            <p:cNvSpPr/>
            <p:nvPr/>
          </p:nvSpPr>
          <p:spPr>
            <a:xfrm flipH="false" flipV="false" rot="0">
              <a:off x="0" y="0"/>
              <a:ext cx="1786399" cy="340889"/>
            </a:xfrm>
            <a:custGeom>
              <a:avLst/>
              <a:gdLst/>
              <a:ahLst/>
              <a:cxnLst/>
              <a:rect r="r" b="b" t="t" l="l"/>
              <a:pathLst>
                <a:path h="340889" w="1786399">
                  <a:moveTo>
                    <a:pt x="0" y="0"/>
                  </a:moveTo>
                  <a:lnTo>
                    <a:pt x="1786399" y="0"/>
                  </a:lnTo>
                  <a:lnTo>
                    <a:pt x="1786399" y="340889"/>
                  </a:lnTo>
                  <a:lnTo>
                    <a:pt x="0" y="340889"/>
                  </a:lnTo>
                  <a:close/>
                </a:path>
              </a:pathLst>
            </a:custGeom>
            <a:solidFill>
              <a:srgbClr val="43A2A2"/>
            </a:solidFill>
          </p:spPr>
        </p:sp>
        <p:sp>
          <p:nvSpPr>
            <p:cNvPr name="TextBox 8" id="8"/>
            <p:cNvSpPr txBox="true"/>
            <p:nvPr/>
          </p:nvSpPr>
          <p:spPr>
            <a:xfrm>
              <a:off x="0" y="-38100"/>
              <a:ext cx="1786399" cy="378989"/>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9410407" y="4061699"/>
            <a:ext cx="7848893" cy="4292870"/>
          </a:xfrm>
          <a:prstGeom prst="rect">
            <a:avLst/>
          </a:prstGeom>
        </p:spPr>
        <p:txBody>
          <a:bodyPr anchor="t" rtlCol="false" tIns="0" lIns="0" bIns="0" rIns="0">
            <a:spAutoFit/>
          </a:bodyPr>
          <a:lstStyle/>
          <a:p>
            <a:pPr algn="just">
              <a:lnSpc>
                <a:spcPts val="3755"/>
              </a:lnSpc>
            </a:pPr>
            <a:r>
              <a:rPr lang="en-US" sz="3129">
                <a:solidFill>
                  <a:srgbClr val="FFFFFF"/>
                </a:solidFill>
                <a:latin typeface="B612"/>
                <a:ea typeface="B612"/>
                <a:cs typeface="B612"/>
                <a:sym typeface="B612"/>
              </a:rPr>
              <a:t>Đề tài tập trung vào việc phân nhóm khách hàng dựa trên dữ liệu độ tuổi, thu nhập và điểm chi tiêu bằng thuật toán KMeans. Mục tiêu là xác định các nhóm khách hàng có hành vi tương đồng để hỗ trợ doanh nghiệp tối ưu hóa chiến lược marketing. Kết quả được trực quan hóa qua ứng dụng Streamlit, giúp dễ dàng phân tích và khai thác dữ liệu.</a:t>
            </a:r>
          </a:p>
        </p:txBody>
      </p:sp>
      <p:sp>
        <p:nvSpPr>
          <p:cNvPr name="Freeform 10" id="10"/>
          <p:cNvSpPr/>
          <p:nvPr/>
        </p:nvSpPr>
        <p:spPr>
          <a:xfrm flipH="false" flipV="false" rot="0">
            <a:off x="8874597" y="1650605"/>
            <a:ext cx="1071620" cy="1071620"/>
          </a:xfrm>
          <a:custGeom>
            <a:avLst/>
            <a:gdLst/>
            <a:ahLst/>
            <a:cxnLst/>
            <a:rect r="r" b="b" t="t" l="l"/>
            <a:pathLst>
              <a:path h="1071620" w="1071620">
                <a:moveTo>
                  <a:pt x="0" y="0"/>
                </a:moveTo>
                <a:lnTo>
                  <a:pt x="1071620" y="0"/>
                </a:lnTo>
                <a:lnTo>
                  <a:pt x="1071620" y="1071620"/>
                </a:lnTo>
                <a:lnTo>
                  <a:pt x="0" y="10716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true" flipV="false" rot="0">
            <a:off x="12886856" y="7328789"/>
            <a:ext cx="5863057" cy="4114800"/>
          </a:xfrm>
          <a:custGeom>
            <a:avLst/>
            <a:gdLst/>
            <a:ahLst/>
            <a:cxnLst/>
            <a:rect r="r" b="b" t="t" l="l"/>
            <a:pathLst>
              <a:path h="4114800" w="5863057">
                <a:moveTo>
                  <a:pt x="5863057" y="0"/>
                </a:moveTo>
                <a:lnTo>
                  <a:pt x="0" y="0"/>
                </a:lnTo>
                <a:lnTo>
                  <a:pt x="0" y="4114800"/>
                </a:lnTo>
                <a:lnTo>
                  <a:pt x="5863057" y="4114800"/>
                </a:lnTo>
                <a:lnTo>
                  <a:pt x="5863057"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true" rot="0">
            <a:off x="-461913" y="-1156589"/>
            <a:ext cx="5863057" cy="4114800"/>
          </a:xfrm>
          <a:custGeom>
            <a:avLst/>
            <a:gdLst/>
            <a:ahLst/>
            <a:cxnLst/>
            <a:rect r="r" b="b" t="t" l="l"/>
            <a:pathLst>
              <a:path h="4114800" w="5863057">
                <a:moveTo>
                  <a:pt x="0" y="4114800"/>
                </a:moveTo>
                <a:lnTo>
                  <a:pt x="5863057" y="4114800"/>
                </a:lnTo>
                <a:lnTo>
                  <a:pt x="5863057"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3" id="13"/>
          <p:cNvSpPr txBox="true"/>
          <p:nvPr/>
        </p:nvSpPr>
        <p:spPr>
          <a:xfrm rot="0">
            <a:off x="9144000" y="1770486"/>
            <a:ext cx="8115300" cy="889008"/>
          </a:xfrm>
          <a:prstGeom prst="rect">
            <a:avLst/>
          </a:prstGeom>
        </p:spPr>
        <p:txBody>
          <a:bodyPr anchor="t" rtlCol="false" tIns="0" lIns="0" bIns="0" rIns="0">
            <a:spAutoFit/>
          </a:bodyPr>
          <a:lstStyle/>
          <a:p>
            <a:pPr algn="r">
              <a:lnSpc>
                <a:spcPts val="6875"/>
              </a:lnSpc>
            </a:pPr>
            <a:r>
              <a:rPr lang="en-US" sz="6250">
                <a:solidFill>
                  <a:srgbClr val="FFFFFF"/>
                </a:solidFill>
                <a:latin typeface="Paytone One"/>
                <a:ea typeface="Paytone One"/>
                <a:cs typeface="Paytone One"/>
                <a:sym typeface="Paytone One"/>
              </a:rPr>
              <a:t>GIỚI THIỆU ĐỀ TÀI</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grpSp>
        <p:nvGrpSpPr>
          <p:cNvPr name="Group 2" id="2"/>
          <p:cNvGrpSpPr/>
          <p:nvPr/>
        </p:nvGrpSpPr>
        <p:grpSpPr>
          <a:xfrm rot="0">
            <a:off x="2259719" y="4082251"/>
            <a:ext cx="7668823" cy="90066"/>
            <a:chOff x="0" y="0"/>
            <a:chExt cx="1961465" cy="23036"/>
          </a:xfrm>
        </p:grpSpPr>
        <p:sp>
          <p:nvSpPr>
            <p:cNvPr name="Freeform 3" id="3"/>
            <p:cNvSpPr/>
            <p:nvPr/>
          </p:nvSpPr>
          <p:spPr>
            <a:xfrm flipH="false" flipV="false" rot="0">
              <a:off x="0" y="0"/>
              <a:ext cx="1961465" cy="23036"/>
            </a:xfrm>
            <a:custGeom>
              <a:avLst/>
              <a:gdLst/>
              <a:ahLst/>
              <a:cxnLst/>
              <a:rect r="r" b="b" t="t" l="l"/>
              <a:pathLst>
                <a:path h="23036" w="1961465">
                  <a:moveTo>
                    <a:pt x="11518" y="0"/>
                  </a:moveTo>
                  <a:lnTo>
                    <a:pt x="1949947" y="0"/>
                  </a:lnTo>
                  <a:cubicBezTo>
                    <a:pt x="1953002" y="0"/>
                    <a:pt x="1955931" y="1214"/>
                    <a:pt x="1958091" y="3374"/>
                  </a:cubicBezTo>
                  <a:cubicBezTo>
                    <a:pt x="1960251" y="5534"/>
                    <a:pt x="1961465" y="8463"/>
                    <a:pt x="1961465" y="11518"/>
                  </a:cubicBezTo>
                  <a:lnTo>
                    <a:pt x="1961465" y="11518"/>
                  </a:lnTo>
                  <a:cubicBezTo>
                    <a:pt x="1961465" y="14573"/>
                    <a:pt x="1960251" y="17503"/>
                    <a:pt x="1958091" y="19663"/>
                  </a:cubicBezTo>
                  <a:cubicBezTo>
                    <a:pt x="1955931" y="21823"/>
                    <a:pt x="1953002" y="23036"/>
                    <a:pt x="1949947" y="23036"/>
                  </a:cubicBezTo>
                  <a:lnTo>
                    <a:pt x="11518" y="23036"/>
                  </a:lnTo>
                  <a:cubicBezTo>
                    <a:pt x="8463" y="23036"/>
                    <a:pt x="5534" y="21823"/>
                    <a:pt x="3374" y="19663"/>
                  </a:cubicBezTo>
                  <a:cubicBezTo>
                    <a:pt x="1214" y="17503"/>
                    <a:pt x="0" y="14573"/>
                    <a:pt x="0" y="11518"/>
                  </a:cubicBezTo>
                  <a:lnTo>
                    <a:pt x="0" y="11518"/>
                  </a:lnTo>
                  <a:cubicBezTo>
                    <a:pt x="0" y="8463"/>
                    <a:pt x="1214" y="5534"/>
                    <a:pt x="3374" y="3374"/>
                  </a:cubicBezTo>
                  <a:cubicBezTo>
                    <a:pt x="5534" y="1214"/>
                    <a:pt x="8463" y="0"/>
                    <a:pt x="11518" y="0"/>
                  </a:cubicBezTo>
                  <a:close/>
                </a:path>
              </a:pathLst>
            </a:custGeom>
            <a:solidFill>
              <a:srgbClr val="43A2A2"/>
            </a:solidFill>
          </p:spPr>
        </p:sp>
        <p:sp>
          <p:nvSpPr>
            <p:cNvPr name="TextBox 4" id="4"/>
            <p:cNvSpPr txBox="true"/>
            <p:nvPr/>
          </p:nvSpPr>
          <p:spPr>
            <a:xfrm>
              <a:off x="0" y="-38100"/>
              <a:ext cx="1961465" cy="61136"/>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965569" y="1028700"/>
            <a:ext cx="6593036" cy="8229600"/>
            <a:chOff x="0" y="0"/>
            <a:chExt cx="938892" cy="1171950"/>
          </a:xfrm>
        </p:grpSpPr>
        <p:sp>
          <p:nvSpPr>
            <p:cNvPr name="Freeform 6" id="6"/>
            <p:cNvSpPr/>
            <p:nvPr/>
          </p:nvSpPr>
          <p:spPr>
            <a:xfrm flipH="false" flipV="false" rot="0">
              <a:off x="0" y="0"/>
              <a:ext cx="938892" cy="1171950"/>
            </a:xfrm>
            <a:custGeom>
              <a:avLst/>
              <a:gdLst/>
              <a:ahLst/>
              <a:cxnLst/>
              <a:rect r="r" b="b" t="t" l="l"/>
              <a:pathLst>
                <a:path h="1171950" w="938892">
                  <a:moveTo>
                    <a:pt x="735692" y="0"/>
                  </a:moveTo>
                  <a:cubicBezTo>
                    <a:pt x="847922" y="0"/>
                    <a:pt x="938892" y="262334"/>
                    <a:pt x="938892" y="585975"/>
                  </a:cubicBezTo>
                  <a:cubicBezTo>
                    <a:pt x="938892" y="909616"/>
                    <a:pt x="847922" y="1171950"/>
                    <a:pt x="735692" y="1171950"/>
                  </a:cubicBezTo>
                  <a:lnTo>
                    <a:pt x="203200" y="1171950"/>
                  </a:lnTo>
                  <a:cubicBezTo>
                    <a:pt x="90970" y="1171950"/>
                    <a:pt x="0" y="909616"/>
                    <a:pt x="0" y="585975"/>
                  </a:cubicBezTo>
                  <a:cubicBezTo>
                    <a:pt x="0" y="262334"/>
                    <a:pt x="90970" y="0"/>
                    <a:pt x="203200" y="0"/>
                  </a:cubicBezTo>
                  <a:lnTo>
                    <a:pt x="735692" y="0"/>
                  </a:lnTo>
                </a:path>
              </a:pathLst>
            </a:custGeom>
            <a:solidFill>
              <a:srgbClr val="FFFFFF"/>
            </a:solidFill>
            <a:ln cap="sq" w="12700">
              <a:solidFill>
                <a:srgbClr val="000000"/>
              </a:solidFill>
              <a:prstDash val="solid"/>
              <a:miter/>
            </a:ln>
          </p:spPr>
        </p:sp>
      </p:grpSp>
      <p:grpSp>
        <p:nvGrpSpPr>
          <p:cNvPr name="Group 7" id="7"/>
          <p:cNvGrpSpPr/>
          <p:nvPr/>
        </p:nvGrpSpPr>
        <p:grpSpPr>
          <a:xfrm rot="0">
            <a:off x="11003669" y="1028700"/>
            <a:ext cx="6593036" cy="8229600"/>
            <a:chOff x="0" y="0"/>
            <a:chExt cx="938892" cy="1171950"/>
          </a:xfrm>
        </p:grpSpPr>
        <p:sp>
          <p:nvSpPr>
            <p:cNvPr name="Freeform 8" id="8"/>
            <p:cNvSpPr/>
            <p:nvPr/>
          </p:nvSpPr>
          <p:spPr>
            <a:xfrm flipH="false" flipV="false" rot="0">
              <a:off x="0" y="0"/>
              <a:ext cx="938892" cy="1171950"/>
            </a:xfrm>
            <a:custGeom>
              <a:avLst/>
              <a:gdLst/>
              <a:ahLst/>
              <a:cxnLst/>
              <a:rect r="r" b="b" t="t" l="l"/>
              <a:pathLst>
                <a:path h="1171950" w="938892">
                  <a:moveTo>
                    <a:pt x="735692" y="0"/>
                  </a:moveTo>
                  <a:cubicBezTo>
                    <a:pt x="847922" y="0"/>
                    <a:pt x="938892" y="262334"/>
                    <a:pt x="938892" y="585975"/>
                  </a:cubicBezTo>
                  <a:cubicBezTo>
                    <a:pt x="938892" y="909616"/>
                    <a:pt x="847922" y="1171950"/>
                    <a:pt x="735692" y="1171950"/>
                  </a:cubicBezTo>
                  <a:lnTo>
                    <a:pt x="203200" y="1171950"/>
                  </a:lnTo>
                  <a:cubicBezTo>
                    <a:pt x="90970" y="1171950"/>
                    <a:pt x="0" y="909616"/>
                    <a:pt x="0" y="585975"/>
                  </a:cubicBezTo>
                  <a:cubicBezTo>
                    <a:pt x="0" y="262334"/>
                    <a:pt x="90970" y="0"/>
                    <a:pt x="203200" y="0"/>
                  </a:cubicBezTo>
                  <a:lnTo>
                    <a:pt x="735692" y="0"/>
                  </a:lnTo>
                </a:path>
              </a:pathLst>
            </a:custGeom>
            <a:blipFill>
              <a:blip r:embed="rId2"/>
              <a:stretch>
                <a:fillRect l="-33215" t="0" r="-33215" b="0"/>
              </a:stretch>
            </a:blipFill>
            <a:ln w="95250" cap="sq">
              <a:solidFill>
                <a:srgbClr val="43A2A2"/>
              </a:solidFill>
              <a:prstDash val="solid"/>
              <a:miter/>
            </a:ln>
          </p:spPr>
        </p:sp>
      </p:grpSp>
      <p:sp>
        <p:nvSpPr>
          <p:cNvPr name="Freeform 9" id="9"/>
          <p:cNvSpPr/>
          <p:nvPr/>
        </p:nvSpPr>
        <p:spPr>
          <a:xfrm flipH="false" flipV="false" rot="0">
            <a:off x="737454" y="2218160"/>
            <a:ext cx="891079" cy="891079"/>
          </a:xfrm>
          <a:custGeom>
            <a:avLst/>
            <a:gdLst/>
            <a:ahLst/>
            <a:cxnLst/>
            <a:rect r="r" b="b" t="t" l="l"/>
            <a:pathLst>
              <a:path h="891079" w="891079">
                <a:moveTo>
                  <a:pt x="0" y="0"/>
                </a:moveTo>
                <a:lnTo>
                  <a:pt x="891079" y="0"/>
                </a:lnTo>
                <a:lnTo>
                  <a:pt x="891079" y="891079"/>
                </a:lnTo>
                <a:lnTo>
                  <a:pt x="0" y="8910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21383" y="4666412"/>
            <a:ext cx="535810" cy="535810"/>
          </a:xfrm>
          <a:custGeom>
            <a:avLst/>
            <a:gdLst/>
            <a:ahLst/>
            <a:cxnLst/>
            <a:rect r="r" b="b" t="t" l="l"/>
            <a:pathLst>
              <a:path h="535810" w="535810">
                <a:moveTo>
                  <a:pt x="0" y="0"/>
                </a:moveTo>
                <a:lnTo>
                  <a:pt x="535810" y="0"/>
                </a:lnTo>
                <a:lnTo>
                  <a:pt x="535810" y="535810"/>
                </a:lnTo>
                <a:lnTo>
                  <a:pt x="0" y="5358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true" flipV="false" rot="0">
            <a:off x="12886856" y="7328789"/>
            <a:ext cx="5863057" cy="4114800"/>
          </a:xfrm>
          <a:custGeom>
            <a:avLst/>
            <a:gdLst/>
            <a:ahLst/>
            <a:cxnLst/>
            <a:rect r="r" b="b" t="t" l="l"/>
            <a:pathLst>
              <a:path h="4114800" w="5863057">
                <a:moveTo>
                  <a:pt x="5863057" y="0"/>
                </a:moveTo>
                <a:lnTo>
                  <a:pt x="0" y="0"/>
                </a:lnTo>
                <a:lnTo>
                  <a:pt x="0" y="4114800"/>
                </a:lnTo>
                <a:lnTo>
                  <a:pt x="5863057" y="4114800"/>
                </a:lnTo>
                <a:lnTo>
                  <a:pt x="586305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2259719" y="1663571"/>
            <a:ext cx="8115300" cy="2065187"/>
          </a:xfrm>
          <a:prstGeom prst="rect">
            <a:avLst/>
          </a:prstGeom>
        </p:spPr>
        <p:txBody>
          <a:bodyPr anchor="t" rtlCol="false" tIns="0" lIns="0" bIns="0" rIns="0">
            <a:spAutoFit/>
          </a:bodyPr>
          <a:lstStyle/>
          <a:p>
            <a:pPr algn="l">
              <a:lnSpc>
                <a:spcPts val="8099"/>
              </a:lnSpc>
            </a:pPr>
            <a:r>
              <a:rPr lang="en-US" sz="7363">
                <a:solidFill>
                  <a:srgbClr val="FFFFFF"/>
                </a:solidFill>
                <a:latin typeface="Paytone One"/>
                <a:ea typeface="Paytone One"/>
                <a:cs typeface="Paytone One"/>
                <a:sym typeface="Paytone One"/>
              </a:rPr>
              <a:t>Hướng giải quyết</a:t>
            </a:r>
          </a:p>
        </p:txBody>
      </p:sp>
      <p:sp>
        <p:nvSpPr>
          <p:cNvPr name="TextBox 13" id="13"/>
          <p:cNvSpPr txBox="true"/>
          <p:nvPr/>
        </p:nvSpPr>
        <p:spPr>
          <a:xfrm rot="0">
            <a:off x="737454" y="6126794"/>
            <a:ext cx="1352562" cy="1014738"/>
          </a:xfrm>
          <a:prstGeom prst="rect">
            <a:avLst/>
          </a:prstGeom>
        </p:spPr>
        <p:txBody>
          <a:bodyPr anchor="t" rtlCol="false" tIns="0" lIns="0" bIns="0" rIns="0">
            <a:spAutoFit/>
          </a:bodyPr>
          <a:lstStyle/>
          <a:p>
            <a:pPr algn="l">
              <a:lnSpc>
                <a:spcPts val="7865"/>
              </a:lnSpc>
            </a:pPr>
            <a:r>
              <a:rPr lang="en-US" sz="7150">
                <a:solidFill>
                  <a:srgbClr val="43A2A2"/>
                </a:solidFill>
                <a:latin typeface="Paytone One"/>
                <a:ea typeface="Paytone One"/>
                <a:cs typeface="Paytone One"/>
                <a:sym typeface="Paytone One"/>
              </a:rPr>
              <a:t>01</a:t>
            </a:r>
          </a:p>
        </p:txBody>
      </p:sp>
      <p:sp>
        <p:nvSpPr>
          <p:cNvPr name="TextBox 14" id="14"/>
          <p:cNvSpPr txBox="true"/>
          <p:nvPr/>
        </p:nvSpPr>
        <p:spPr>
          <a:xfrm rot="0">
            <a:off x="737454" y="8243562"/>
            <a:ext cx="1352562" cy="1014738"/>
          </a:xfrm>
          <a:prstGeom prst="rect">
            <a:avLst/>
          </a:prstGeom>
        </p:spPr>
        <p:txBody>
          <a:bodyPr anchor="t" rtlCol="false" tIns="0" lIns="0" bIns="0" rIns="0">
            <a:spAutoFit/>
          </a:bodyPr>
          <a:lstStyle/>
          <a:p>
            <a:pPr algn="l">
              <a:lnSpc>
                <a:spcPts val="7865"/>
              </a:lnSpc>
            </a:pPr>
            <a:r>
              <a:rPr lang="en-US" sz="7150">
                <a:solidFill>
                  <a:srgbClr val="43A2A2"/>
                </a:solidFill>
                <a:latin typeface="Paytone One"/>
                <a:ea typeface="Paytone One"/>
                <a:cs typeface="Paytone One"/>
                <a:sym typeface="Paytone One"/>
              </a:rPr>
              <a:t>02</a:t>
            </a:r>
          </a:p>
        </p:txBody>
      </p:sp>
      <p:sp>
        <p:nvSpPr>
          <p:cNvPr name="TextBox 15" id="15"/>
          <p:cNvSpPr txBox="true"/>
          <p:nvPr/>
        </p:nvSpPr>
        <p:spPr>
          <a:xfrm rot="0">
            <a:off x="2259719" y="4515217"/>
            <a:ext cx="7881024" cy="838200"/>
          </a:xfrm>
          <a:prstGeom prst="rect">
            <a:avLst/>
          </a:prstGeom>
        </p:spPr>
        <p:txBody>
          <a:bodyPr anchor="t" rtlCol="false" tIns="0" lIns="0" bIns="0" rIns="0">
            <a:spAutoFit/>
          </a:bodyPr>
          <a:lstStyle/>
          <a:p>
            <a:pPr algn="just">
              <a:lnSpc>
                <a:spcPts val="3360"/>
              </a:lnSpc>
            </a:pPr>
            <a:r>
              <a:rPr lang="en-US" sz="2800">
                <a:solidFill>
                  <a:srgbClr val="FFFFFF"/>
                </a:solidFill>
                <a:latin typeface="B612"/>
                <a:ea typeface="B612"/>
                <a:cs typeface="B612"/>
                <a:sym typeface="B612"/>
              </a:rPr>
              <a:t>Hướng giải quyết sẽ được tận dùng bằng 2 phương hướng chính</a:t>
            </a:r>
          </a:p>
        </p:txBody>
      </p:sp>
      <p:sp>
        <p:nvSpPr>
          <p:cNvPr name="TextBox 16" id="16"/>
          <p:cNvSpPr txBox="true"/>
          <p:nvPr/>
        </p:nvSpPr>
        <p:spPr>
          <a:xfrm rot="0">
            <a:off x="2090017" y="6181725"/>
            <a:ext cx="7914597" cy="1676400"/>
          </a:xfrm>
          <a:prstGeom prst="rect">
            <a:avLst/>
          </a:prstGeom>
        </p:spPr>
        <p:txBody>
          <a:bodyPr anchor="t" rtlCol="false" tIns="0" lIns="0" bIns="0" rIns="0">
            <a:spAutoFit/>
          </a:bodyPr>
          <a:lstStyle/>
          <a:p>
            <a:pPr algn="just">
              <a:lnSpc>
                <a:spcPts val="3360"/>
              </a:lnSpc>
            </a:pPr>
            <a:r>
              <a:rPr lang="en-US" sz="2800">
                <a:solidFill>
                  <a:srgbClr val="FFFFFF"/>
                </a:solidFill>
                <a:latin typeface="B612"/>
                <a:ea typeface="B612"/>
                <a:cs typeface="B612"/>
                <a:sym typeface="B612"/>
              </a:rPr>
              <a:t>Tiến hành tiền xử lý và chuẩn hóa dữ liệu, sau đó áp dụng thuật toán KMeans kết hợp Elbow Method để phân cụm khách hàng theo hành vi tiêu dùng.</a:t>
            </a:r>
          </a:p>
        </p:txBody>
      </p:sp>
      <p:sp>
        <p:nvSpPr>
          <p:cNvPr name="TextBox 17" id="17"/>
          <p:cNvSpPr txBox="true"/>
          <p:nvPr/>
        </p:nvSpPr>
        <p:spPr>
          <a:xfrm rot="0">
            <a:off x="2090017" y="8001000"/>
            <a:ext cx="8285002" cy="1676400"/>
          </a:xfrm>
          <a:prstGeom prst="rect">
            <a:avLst/>
          </a:prstGeom>
        </p:spPr>
        <p:txBody>
          <a:bodyPr anchor="t" rtlCol="false" tIns="0" lIns="0" bIns="0" rIns="0">
            <a:spAutoFit/>
          </a:bodyPr>
          <a:lstStyle/>
          <a:p>
            <a:pPr algn="just">
              <a:lnSpc>
                <a:spcPts val="3360"/>
              </a:lnSpc>
            </a:pPr>
            <a:r>
              <a:rPr lang="en-US" sz="2800">
                <a:solidFill>
                  <a:srgbClr val="FFFFFF"/>
                </a:solidFill>
                <a:latin typeface="B612"/>
                <a:ea typeface="B612"/>
                <a:cs typeface="B612"/>
                <a:sym typeface="B612"/>
              </a:rPr>
              <a:t>Trực quan hóa kết quả bằng biểu đồ và xây dựng ứng dụng web bằng Streamlit để hiển thị, phân tích và tương tác với dữ liệu một cách dễ hiểu và thân thiện.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sp>
        <p:nvSpPr>
          <p:cNvPr name="TextBox 2" id="2"/>
          <p:cNvSpPr txBox="true"/>
          <p:nvPr/>
        </p:nvSpPr>
        <p:spPr>
          <a:xfrm rot="0">
            <a:off x="2604826" y="1724157"/>
            <a:ext cx="12910592" cy="920750"/>
          </a:xfrm>
          <a:prstGeom prst="rect">
            <a:avLst/>
          </a:prstGeom>
        </p:spPr>
        <p:txBody>
          <a:bodyPr anchor="t" rtlCol="false" tIns="0" lIns="0" bIns="0" rIns="0">
            <a:spAutoFit/>
          </a:bodyPr>
          <a:lstStyle/>
          <a:p>
            <a:pPr algn="ctr">
              <a:lnSpc>
                <a:spcPts val="7150"/>
              </a:lnSpc>
            </a:pPr>
            <a:r>
              <a:rPr lang="en-US" sz="6500">
                <a:solidFill>
                  <a:srgbClr val="FFFFFF"/>
                </a:solidFill>
                <a:latin typeface="Paytone One"/>
                <a:ea typeface="Paytone One"/>
                <a:cs typeface="Paytone One"/>
                <a:sym typeface="Paytone One"/>
              </a:rPr>
              <a:t>Tiền xử lý dữ liệu</a:t>
            </a:r>
          </a:p>
        </p:txBody>
      </p:sp>
      <p:sp>
        <p:nvSpPr>
          <p:cNvPr name="TextBox 3" id="3"/>
          <p:cNvSpPr txBox="true"/>
          <p:nvPr/>
        </p:nvSpPr>
        <p:spPr>
          <a:xfrm rot="0">
            <a:off x="2240739" y="4352793"/>
            <a:ext cx="13638766" cy="4276725"/>
          </a:xfrm>
          <a:prstGeom prst="rect">
            <a:avLst/>
          </a:prstGeom>
        </p:spPr>
        <p:txBody>
          <a:bodyPr anchor="t" rtlCol="false" tIns="0" lIns="0" bIns="0" rIns="0">
            <a:spAutoFit/>
          </a:bodyPr>
          <a:lstStyle/>
          <a:p>
            <a:pPr algn="just">
              <a:lnSpc>
                <a:spcPts val="4200"/>
              </a:lnSpc>
            </a:pPr>
            <a:r>
              <a:rPr lang="en-US" sz="3500">
                <a:solidFill>
                  <a:srgbClr val="FFFFFF"/>
                </a:solidFill>
                <a:latin typeface="B612"/>
                <a:ea typeface="B612"/>
                <a:cs typeface="B612"/>
                <a:sym typeface="B612"/>
              </a:rPr>
              <a:t>Tiền xử lý dữ liệu là bước quan trọng nhằm đảm bảo chất lượng đầu vào cho mô hình học máy. Quá trình này bao gồm việc kiểm tra và loại bỏ các giá trị thiếu, không hợp lệ hoặc bất thường trong dữ liệu. Sau đó, dữ liệu được chuẩn hóa để đưa các đặc trưng về cùng một thang đo, giúp thuật toán hoạt động hiệu quả hơn. Cuối cùng, nhóm lựa chọn các đặc trưng quan trọng như độ tuổi, thu nhập và điểm chi tiêu để đưa vào quá trình phân cụm.</a:t>
            </a:r>
          </a:p>
        </p:txBody>
      </p:sp>
      <p:sp>
        <p:nvSpPr>
          <p:cNvPr name="Freeform 4" id="4"/>
          <p:cNvSpPr/>
          <p:nvPr/>
        </p:nvSpPr>
        <p:spPr>
          <a:xfrm flipH="false" flipV="false" rot="0">
            <a:off x="15340003" y="2220332"/>
            <a:ext cx="757464" cy="757464"/>
          </a:xfrm>
          <a:custGeom>
            <a:avLst/>
            <a:gdLst/>
            <a:ahLst/>
            <a:cxnLst/>
            <a:rect r="r" b="b" t="t" l="l"/>
            <a:pathLst>
              <a:path h="757464" w="757464">
                <a:moveTo>
                  <a:pt x="0" y="0"/>
                </a:moveTo>
                <a:lnTo>
                  <a:pt x="757464" y="0"/>
                </a:lnTo>
                <a:lnTo>
                  <a:pt x="757464" y="757463"/>
                </a:lnTo>
                <a:lnTo>
                  <a:pt x="0" y="757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190533" y="2220332"/>
            <a:ext cx="757464" cy="757464"/>
          </a:xfrm>
          <a:custGeom>
            <a:avLst/>
            <a:gdLst/>
            <a:ahLst/>
            <a:cxnLst/>
            <a:rect r="r" b="b" t="t" l="l"/>
            <a:pathLst>
              <a:path h="757464" w="757464">
                <a:moveTo>
                  <a:pt x="0" y="0"/>
                </a:moveTo>
                <a:lnTo>
                  <a:pt x="757464" y="0"/>
                </a:lnTo>
                <a:lnTo>
                  <a:pt x="757464" y="757463"/>
                </a:lnTo>
                <a:lnTo>
                  <a:pt x="0" y="757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2886856" y="7328789"/>
            <a:ext cx="5863057" cy="4114800"/>
          </a:xfrm>
          <a:custGeom>
            <a:avLst/>
            <a:gdLst/>
            <a:ahLst/>
            <a:cxnLst/>
            <a:rect r="r" b="b" t="t" l="l"/>
            <a:pathLst>
              <a:path h="4114800" w="5863057">
                <a:moveTo>
                  <a:pt x="5863057" y="0"/>
                </a:moveTo>
                <a:lnTo>
                  <a:pt x="0" y="0"/>
                </a:lnTo>
                <a:lnTo>
                  <a:pt x="0" y="4114800"/>
                </a:lnTo>
                <a:lnTo>
                  <a:pt x="5863057" y="4114800"/>
                </a:lnTo>
                <a:lnTo>
                  <a:pt x="586305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true" rot="0">
            <a:off x="-461913" y="-1156589"/>
            <a:ext cx="5863057" cy="4114800"/>
          </a:xfrm>
          <a:custGeom>
            <a:avLst/>
            <a:gdLst/>
            <a:ahLst/>
            <a:cxnLst/>
            <a:rect r="r" b="b" t="t" l="l"/>
            <a:pathLst>
              <a:path h="4114800" w="5863057">
                <a:moveTo>
                  <a:pt x="0" y="4114800"/>
                </a:moveTo>
                <a:lnTo>
                  <a:pt x="5863057" y="4114800"/>
                </a:lnTo>
                <a:lnTo>
                  <a:pt x="5863057" y="0"/>
                </a:lnTo>
                <a:lnTo>
                  <a:pt x="0" y="0"/>
                </a:lnTo>
                <a:lnTo>
                  <a:pt x="0" y="41148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903377" y="788077"/>
            <a:ext cx="481246" cy="481246"/>
          </a:xfrm>
          <a:custGeom>
            <a:avLst/>
            <a:gdLst/>
            <a:ahLst/>
            <a:cxnLst/>
            <a:rect r="r" b="b" t="t" l="l"/>
            <a:pathLst>
              <a:path h="481246" w="481246">
                <a:moveTo>
                  <a:pt x="0" y="0"/>
                </a:moveTo>
                <a:lnTo>
                  <a:pt x="481246" y="0"/>
                </a:lnTo>
                <a:lnTo>
                  <a:pt x="481246" y="481246"/>
                </a:lnTo>
                <a:lnTo>
                  <a:pt x="0" y="4812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sp>
        <p:nvSpPr>
          <p:cNvPr name="Freeform 2" id="2"/>
          <p:cNvSpPr/>
          <p:nvPr/>
        </p:nvSpPr>
        <p:spPr>
          <a:xfrm flipH="true" flipV="false" rot="0">
            <a:off x="12886856" y="7328789"/>
            <a:ext cx="5863057" cy="4114800"/>
          </a:xfrm>
          <a:custGeom>
            <a:avLst/>
            <a:gdLst/>
            <a:ahLst/>
            <a:cxnLst/>
            <a:rect r="r" b="b" t="t" l="l"/>
            <a:pathLst>
              <a:path h="4114800" w="5863057">
                <a:moveTo>
                  <a:pt x="5863057" y="0"/>
                </a:moveTo>
                <a:lnTo>
                  <a:pt x="0" y="0"/>
                </a:lnTo>
                <a:lnTo>
                  <a:pt x="0" y="4114800"/>
                </a:lnTo>
                <a:lnTo>
                  <a:pt x="5863057" y="4114800"/>
                </a:lnTo>
                <a:lnTo>
                  <a:pt x="586305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461913" y="-1156589"/>
            <a:ext cx="5863057" cy="4114800"/>
          </a:xfrm>
          <a:custGeom>
            <a:avLst/>
            <a:gdLst/>
            <a:ahLst/>
            <a:cxnLst/>
            <a:rect r="r" b="b" t="t" l="l"/>
            <a:pathLst>
              <a:path h="4114800" w="5863057">
                <a:moveTo>
                  <a:pt x="0" y="4114800"/>
                </a:moveTo>
                <a:lnTo>
                  <a:pt x="5863057" y="4114800"/>
                </a:lnTo>
                <a:lnTo>
                  <a:pt x="5863057"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688704" y="1095375"/>
            <a:ext cx="12910592" cy="920750"/>
          </a:xfrm>
          <a:prstGeom prst="rect">
            <a:avLst/>
          </a:prstGeom>
        </p:spPr>
        <p:txBody>
          <a:bodyPr anchor="t" rtlCol="false" tIns="0" lIns="0" bIns="0" rIns="0">
            <a:spAutoFit/>
          </a:bodyPr>
          <a:lstStyle/>
          <a:p>
            <a:pPr algn="ctr">
              <a:lnSpc>
                <a:spcPts val="7150"/>
              </a:lnSpc>
            </a:pPr>
            <a:r>
              <a:rPr lang="en-US" sz="6500">
                <a:solidFill>
                  <a:srgbClr val="FFFFFF"/>
                </a:solidFill>
                <a:latin typeface="Paytone One"/>
                <a:ea typeface="Paytone One"/>
                <a:cs typeface="Paytone One"/>
                <a:sym typeface="Paytone One"/>
              </a:rPr>
              <a:t>CÁC BƯỚC TIỀN XỬ LÝ</a:t>
            </a:r>
          </a:p>
        </p:txBody>
      </p:sp>
      <p:sp>
        <p:nvSpPr>
          <p:cNvPr name="Freeform 5" id="5"/>
          <p:cNvSpPr/>
          <p:nvPr/>
        </p:nvSpPr>
        <p:spPr>
          <a:xfrm flipH="false" flipV="false" rot="0">
            <a:off x="15599296" y="1143681"/>
            <a:ext cx="757464" cy="757464"/>
          </a:xfrm>
          <a:custGeom>
            <a:avLst/>
            <a:gdLst/>
            <a:ahLst/>
            <a:cxnLst/>
            <a:rect r="r" b="b" t="t" l="l"/>
            <a:pathLst>
              <a:path h="757464" w="757464">
                <a:moveTo>
                  <a:pt x="0" y="0"/>
                </a:moveTo>
                <a:lnTo>
                  <a:pt x="757464" y="0"/>
                </a:lnTo>
                <a:lnTo>
                  <a:pt x="757464" y="757463"/>
                </a:lnTo>
                <a:lnTo>
                  <a:pt x="0" y="7574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12152" y="1143681"/>
            <a:ext cx="757464" cy="757464"/>
          </a:xfrm>
          <a:custGeom>
            <a:avLst/>
            <a:gdLst/>
            <a:ahLst/>
            <a:cxnLst/>
            <a:rect r="r" b="b" t="t" l="l"/>
            <a:pathLst>
              <a:path h="757464" w="757464">
                <a:moveTo>
                  <a:pt x="0" y="0"/>
                </a:moveTo>
                <a:lnTo>
                  <a:pt x="757464" y="0"/>
                </a:lnTo>
                <a:lnTo>
                  <a:pt x="757464" y="757463"/>
                </a:lnTo>
                <a:lnTo>
                  <a:pt x="0" y="7574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4510420" y="2417504"/>
            <a:ext cx="9267159" cy="1081413"/>
            <a:chOff x="0" y="0"/>
            <a:chExt cx="12356213" cy="1441884"/>
          </a:xfrm>
        </p:grpSpPr>
        <p:sp>
          <p:nvSpPr>
            <p:cNvPr name="TextBox 8" id="8"/>
            <p:cNvSpPr txBox="true"/>
            <p:nvPr/>
          </p:nvSpPr>
          <p:spPr>
            <a:xfrm rot="0">
              <a:off x="0" y="66675"/>
              <a:ext cx="1803417" cy="1375209"/>
            </a:xfrm>
            <a:prstGeom prst="rect">
              <a:avLst/>
            </a:prstGeom>
          </p:spPr>
          <p:txBody>
            <a:bodyPr anchor="t" rtlCol="false" tIns="0" lIns="0" bIns="0" rIns="0">
              <a:spAutoFit/>
            </a:bodyPr>
            <a:lstStyle/>
            <a:p>
              <a:pPr algn="l">
                <a:lnSpc>
                  <a:spcPts val="7865"/>
                </a:lnSpc>
              </a:pPr>
              <a:r>
                <a:rPr lang="en-US" sz="7150">
                  <a:solidFill>
                    <a:srgbClr val="43A2A2"/>
                  </a:solidFill>
                  <a:latin typeface="Paytone One"/>
                  <a:ea typeface="Paytone One"/>
                  <a:cs typeface="Paytone One"/>
                  <a:sym typeface="Paytone One"/>
                </a:rPr>
                <a:t>1</a:t>
              </a:r>
            </a:p>
          </p:txBody>
        </p:sp>
        <p:sp>
          <p:nvSpPr>
            <p:cNvPr name="TextBox 9" id="9"/>
            <p:cNvSpPr txBox="true"/>
            <p:nvPr/>
          </p:nvSpPr>
          <p:spPr>
            <a:xfrm rot="0">
              <a:off x="1803417" y="441542"/>
              <a:ext cx="10552796" cy="558800"/>
            </a:xfrm>
            <a:prstGeom prst="rect">
              <a:avLst/>
            </a:prstGeom>
          </p:spPr>
          <p:txBody>
            <a:bodyPr anchor="t" rtlCol="false" tIns="0" lIns="0" bIns="0" rIns="0">
              <a:spAutoFit/>
            </a:bodyPr>
            <a:lstStyle/>
            <a:p>
              <a:pPr algn="just">
                <a:lnSpc>
                  <a:spcPts val="3360"/>
                </a:lnSpc>
              </a:pPr>
              <a:r>
                <a:rPr lang="en-US" sz="2800">
                  <a:solidFill>
                    <a:srgbClr val="FFFFFF"/>
                  </a:solidFill>
                  <a:latin typeface="B612"/>
                  <a:ea typeface="B612"/>
                  <a:cs typeface="B612"/>
                  <a:sym typeface="B612"/>
                </a:rPr>
                <a:t>Đọc dữ liệu</a:t>
              </a:r>
            </a:p>
          </p:txBody>
        </p:sp>
      </p:grpSp>
      <p:grpSp>
        <p:nvGrpSpPr>
          <p:cNvPr name="Group 10" id="10"/>
          <p:cNvGrpSpPr/>
          <p:nvPr/>
        </p:nvGrpSpPr>
        <p:grpSpPr>
          <a:xfrm rot="0">
            <a:off x="4510420" y="3498917"/>
            <a:ext cx="9267159" cy="1169356"/>
            <a:chOff x="0" y="0"/>
            <a:chExt cx="12356213" cy="1559142"/>
          </a:xfrm>
        </p:grpSpPr>
        <p:sp>
          <p:nvSpPr>
            <p:cNvPr name="TextBox 11" id="11"/>
            <p:cNvSpPr txBox="true"/>
            <p:nvPr/>
          </p:nvSpPr>
          <p:spPr>
            <a:xfrm rot="0">
              <a:off x="0" y="66675"/>
              <a:ext cx="1803417" cy="1375209"/>
            </a:xfrm>
            <a:prstGeom prst="rect">
              <a:avLst/>
            </a:prstGeom>
          </p:spPr>
          <p:txBody>
            <a:bodyPr anchor="t" rtlCol="false" tIns="0" lIns="0" bIns="0" rIns="0">
              <a:spAutoFit/>
            </a:bodyPr>
            <a:lstStyle/>
            <a:p>
              <a:pPr algn="l">
                <a:lnSpc>
                  <a:spcPts val="7865"/>
                </a:lnSpc>
              </a:pPr>
              <a:r>
                <a:rPr lang="en-US" sz="7150">
                  <a:solidFill>
                    <a:srgbClr val="43A2A2"/>
                  </a:solidFill>
                  <a:latin typeface="Paytone One"/>
                  <a:ea typeface="Paytone One"/>
                  <a:cs typeface="Paytone One"/>
                  <a:sym typeface="Paytone One"/>
                </a:rPr>
                <a:t>2</a:t>
              </a:r>
            </a:p>
          </p:txBody>
        </p:sp>
        <p:sp>
          <p:nvSpPr>
            <p:cNvPr name="TextBox 12" id="12"/>
            <p:cNvSpPr txBox="true"/>
            <p:nvPr/>
          </p:nvSpPr>
          <p:spPr>
            <a:xfrm rot="0">
              <a:off x="1803417" y="441542"/>
              <a:ext cx="10552796" cy="1117600"/>
            </a:xfrm>
            <a:prstGeom prst="rect">
              <a:avLst/>
            </a:prstGeom>
          </p:spPr>
          <p:txBody>
            <a:bodyPr anchor="t" rtlCol="false" tIns="0" lIns="0" bIns="0" rIns="0">
              <a:spAutoFit/>
            </a:bodyPr>
            <a:lstStyle/>
            <a:p>
              <a:pPr algn="just">
                <a:lnSpc>
                  <a:spcPts val="3360"/>
                </a:lnSpc>
              </a:pPr>
              <a:r>
                <a:rPr lang="en-US" sz="2800">
                  <a:solidFill>
                    <a:srgbClr val="FFFFFF"/>
                  </a:solidFill>
                  <a:latin typeface="B612"/>
                  <a:ea typeface="B612"/>
                  <a:cs typeface="B612"/>
                  <a:sym typeface="B612"/>
                </a:rPr>
                <a:t>Kiểm tra và xử lý dữ liệu thiếu (missing values)</a:t>
              </a:r>
            </a:p>
          </p:txBody>
        </p:sp>
      </p:grpSp>
      <p:grpSp>
        <p:nvGrpSpPr>
          <p:cNvPr name="Group 13" id="13"/>
          <p:cNvGrpSpPr/>
          <p:nvPr/>
        </p:nvGrpSpPr>
        <p:grpSpPr>
          <a:xfrm rot="0">
            <a:off x="4510420" y="4580330"/>
            <a:ext cx="9267159" cy="1081413"/>
            <a:chOff x="0" y="0"/>
            <a:chExt cx="12356213" cy="1441884"/>
          </a:xfrm>
        </p:grpSpPr>
        <p:sp>
          <p:nvSpPr>
            <p:cNvPr name="TextBox 14" id="14"/>
            <p:cNvSpPr txBox="true"/>
            <p:nvPr/>
          </p:nvSpPr>
          <p:spPr>
            <a:xfrm rot="0">
              <a:off x="0" y="66675"/>
              <a:ext cx="1803417" cy="1375209"/>
            </a:xfrm>
            <a:prstGeom prst="rect">
              <a:avLst/>
            </a:prstGeom>
          </p:spPr>
          <p:txBody>
            <a:bodyPr anchor="t" rtlCol="false" tIns="0" lIns="0" bIns="0" rIns="0">
              <a:spAutoFit/>
            </a:bodyPr>
            <a:lstStyle/>
            <a:p>
              <a:pPr algn="l">
                <a:lnSpc>
                  <a:spcPts val="7865"/>
                </a:lnSpc>
              </a:pPr>
              <a:r>
                <a:rPr lang="en-US" sz="7150">
                  <a:solidFill>
                    <a:srgbClr val="43A2A2"/>
                  </a:solidFill>
                  <a:latin typeface="Paytone One"/>
                  <a:ea typeface="Paytone One"/>
                  <a:cs typeface="Paytone One"/>
                  <a:sym typeface="Paytone One"/>
                </a:rPr>
                <a:t>3</a:t>
              </a:r>
            </a:p>
          </p:txBody>
        </p:sp>
        <p:sp>
          <p:nvSpPr>
            <p:cNvPr name="TextBox 15" id="15"/>
            <p:cNvSpPr txBox="true"/>
            <p:nvPr/>
          </p:nvSpPr>
          <p:spPr>
            <a:xfrm rot="0">
              <a:off x="1803417" y="441542"/>
              <a:ext cx="10552796" cy="558800"/>
            </a:xfrm>
            <a:prstGeom prst="rect">
              <a:avLst/>
            </a:prstGeom>
          </p:spPr>
          <p:txBody>
            <a:bodyPr anchor="t" rtlCol="false" tIns="0" lIns="0" bIns="0" rIns="0">
              <a:spAutoFit/>
            </a:bodyPr>
            <a:lstStyle/>
            <a:p>
              <a:pPr algn="just">
                <a:lnSpc>
                  <a:spcPts val="3360"/>
                </a:lnSpc>
              </a:pPr>
              <a:r>
                <a:rPr lang="en-US" sz="2800">
                  <a:solidFill>
                    <a:srgbClr val="FFFFFF"/>
                  </a:solidFill>
                  <a:latin typeface="B612"/>
                  <a:ea typeface="B612"/>
                  <a:cs typeface="B612"/>
                  <a:sym typeface="B612"/>
                </a:rPr>
                <a:t>Loại bỏ thuộc tính không cần thiết</a:t>
              </a:r>
            </a:p>
          </p:txBody>
        </p:sp>
      </p:grpSp>
      <p:grpSp>
        <p:nvGrpSpPr>
          <p:cNvPr name="Group 16" id="16"/>
          <p:cNvGrpSpPr/>
          <p:nvPr/>
        </p:nvGrpSpPr>
        <p:grpSpPr>
          <a:xfrm rot="0">
            <a:off x="4510420" y="5706670"/>
            <a:ext cx="9267159" cy="1081413"/>
            <a:chOff x="0" y="0"/>
            <a:chExt cx="12356213" cy="1441884"/>
          </a:xfrm>
        </p:grpSpPr>
        <p:sp>
          <p:nvSpPr>
            <p:cNvPr name="TextBox 17" id="17"/>
            <p:cNvSpPr txBox="true"/>
            <p:nvPr/>
          </p:nvSpPr>
          <p:spPr>
            <a:xfrm rot="0">
              <a:off x="0" y="66675"/>
              <a:ext cx="1803417" cy="1375209"/>
            </a:xfrm>
            <a:prstGeom prst="rect">
              <a:avLst/>
            </a:prstGeom>
          </p:spPr>
          <p:txBody>
            <a:bodyPr anchor="t" rtlCol="false" tIns="0" lIns="0" bIns="0" rIns="0">
              <a:spAutoFit/>
            </a:bodyPr>
            <a:lstStyle/>
            <a:p>
              <a:pPr algn="l">
                <a:lnSpc>
                  <a:spcPts val="7865"/>
                </a:lnSpc>
              </a:pPr>
              <a:r>
                <a:rPr lang="en-US" sz="7150">
                  <a:solidFill>
                    <a:srgbClr val="43A2A2"/>
                  </a:solidFill>
                  <a:latin typeface="Paytone One"/>
                  <a:ea typeface="Paytone One"/>
                  <a:cs typeface="Paytone One"/>
                  <a:sym typeface="Paytone One"/>
                </a:rPr>
                <a:t>4</a:t>
              </a:r>
            </a:p>
          </p:txBody>
        </p:sp>
        <p:sp>
          <p:nvSpPr>
            <p:cNvPr name="TextBox 18" id="18"/>
            <p:cNvSpPr txBox="true"/>
            <p:nvPr/>
          </p:nvSpPr>
          <p:spPr>
            <a:xfrm rot="0">
              <a:off x="1803417" y="441542"/>
              <a:ext cx="10552796" cy="558800"/>
            </a:xfrm>
            <a:prstGeom prst="rect">
              <a:avLst/>
            </a:prstGeom>
          </p:spPr>
          <p:txBody>
            <a:bodyPr anchor="t" rtlCol="false" tIns="0" lIns="0" bIns="0" rIns="0">
              <a:spAutoFit/>
            </a:bodyPr>
            <a:lstStyle/>
            <a:p>
              <a:pPr algn="just">
                <a:lnSpc>
                  <a:spcPts val="3360"/>
                </a:lnSpc>
              </a:pPr>
              <a:r>
                <a:rPr lang="en-US" sz="2800">
                  <a:solidFill>
                    <a:srgbClr val="FFFFFF"/>
                  </a:solidFill>
                  <a:latin typeface="B612"/>
                  <a:ea typeface="B612"/>
                  <a:cs typeface="B612"/>
                  <a:sym typeface="B612"/>
                </a:rPr>
                <a:t>Biến đổi dữ liệu nếu cần thiết</a:t>
              </a:r>
            </a:p>
          </p:txBody>
        </p:sp>
      </p:grpSp>
      <p:grpSp>
        <p:nvGrpSpPr>
          <p:cNvPr name="Group 19" id="19"/>
          <p:cNvGrpSpPr/>
          <p:nvPr/>
        </p:nvGrpSpPr>
        <p:grpSpPr>
          <a:xfrm rot="0">
            <a:off x="4510420" y="6788083"/>
            <a:ext cx="9267159" cy="1081413"/>
            <a:chOff x="0" y="0"/>
            <a:chExt cx="12356213" cy="1441884"/>
          </a:xfrm>
        </p:grpSpPr>
        <p:sp>
          <p:nvSpPr>
            <p:cNvPr name="TextBox 20" id="20"/>
            <p:cNvSpPr txBox="true"/>
            <p:nvPr/>
          </p:nvSpPr>
          <p:spPr>
            <a:xfrm rot="0">
              <a:off x="0" y="66675"/>
              <a:ext cx="1803417" cy="1375209"/>
            </a:xfrm>
            <a:prstGeom prst="rect">
              <a:avLst/>
            </a:prstGeom>
          </p:spPr>
          <p:txBody>
            <a:bodyPr anchor="t" rtlCol="false" tIns="0" lIns="0" bIns="0" rIns="0">
              <a:spAutoFit/>
            </a:bodyPr>
            <a:lstStyle/>
            <a:p>
              <a:pPr algn="l">
                <a:lnSpc>
                  <a:spcPts val="7865"/>
                </a:lnSpc>
              </a:pPr>
              <a:r>
                <a:rPr lang="en-US" sz="7150">
                  <a:solidFill>
                    <a:srgbClr val="43A2A2"/>
                  </a:solidFill>
                  <a:latin typeface="Paytone One"/>
                  <a:ea typeface="Paytone One"/>
                  <a:cs typeface="Paytone One"/>
                  <a:sym typeface="Paytone One"/>
                </a:rPr>
                <a:t>5</a:t>
              </a:r>
            </a:p>
          </p:txBody>
        </p:sp>
        <p:sp>
          <p:nvSpPr>
            <p:cNvPr name="TextBox 21" id="21"/>
            <p:cNvSpPr txBox="true"/>
            <p:nvPr/>
          </p:nvSpPr>
          <p:spPr>
            <a:xfrm rot="0">
              <a:off x="1803417" y="441542"/>
              <a:ext cx="10552796" cy="558800"/>
            </a:xfrm>
            <a:prstGeom prst="rect">
              <a:avLst/>
            </a:prstGeom>
          </p:spPr>
          <p:txBody>
            <a:bodyPr anchor="t" rtlCol="false" tIns="0" lIns="0" bIns="0" rIns="0">
              <a:spAutoFit/>
            </a:bodyPr>
            <a:lstStyle/>
            <a:p>
              <a:pPr algn="just">
                <a:lnSpc>
                  <a:spcPts val="3360"/>
                </a:lnSpc>
              </a:pPr>
              <a:r>
                <a:rPr lang="en-US" sz="2800">
                  <a:solidFill>
                    <a:srgbClr val="FFFFFF"/>
                  </a:solidFill>
                  <a:latin typeface="B612"/>
                  <a:ea typeface="B612"/>
                  <a:cs typeface="B612"/>
                  <a:sym typeface="B612"/>
                </a:rPr>
                <a:t>Chuẩn hóa dữ liệu</a:t>
              </a:r>
            </a:p>
          </p:txBody>
        </p:sp>
      </p:grpSp>
      <p:grpSp>
        <p:nvGrpSpPr>
          <p:cNvPr name="Group 22" id="22"/>
          <p:cNvGrpSpPr/>
          <p:nvPr/>
        </p:nvGrpSpPr>
        <p:grpSpPr>
          <a:xfrm rot="0">
            <a:off x="4510420" y="7869496"/>
            <a:ext cx="9267159" cy="1081413"/>
            <a:chOff x="0" y="0"/>
            <a:chExt cx="12356213" cy="1441884"/>
          </a:xfrm>
        </p:grpSpPr>
        <p:sp>
          <p:nvSpPr>
            <p:cNvPr name="TextBox 23" id="23"/>
            <p:cNvSpPr txBox="true"/>
            <p:nvPr/>
          </p:nvSpPr>
          <p:spPr>
            <a:xfrm rot="0">
              <a:off x="0" y="66675"/>
              <a:ext cx="1803417" cy="1375209"/>
            </a:xfrm>
            <a:prstGeom prst="rect">
              <a:avLst/>
            </a:prstGeom>
          </p:spPr>
          <p:txBody>
            <a:bodyPr anchor="t" rtlCol="false" tIns="0" lIns="0" bIns="0" rIns="0">
              <a:spAutoFit/>
            </a:bodyPr>
            <a:lstStyle/>
            <a:p>
              <a:pPr algn="l">
                <a:lnSpc>
                  <a:spcPts val="7865"/>
                </a:lnSpc>
              </a:pPr>
              <a:r>
                <a:rPr lang="en-US" sz="7150">
                  <a:solidFill>
                    <a:srgbClr val="43A2A2"/>
                  </a:solidFill>
                  <a:latin typeface="Paytone One"/>
                  <a:ea typeface="Paytone One"/>
                  <a:cs typeface="Paytone One"/>
                  <a:sym typeface="Paytone One"/>
                </a:rPr>
                <a:t>6</a:t>
              </a:r>
            </a:p>
          </p:txBody>
        </p:sp>
        <p:sp>
          <p:nvSpPr>
            <p:cNvPr name="TextBox 24" id="24"/>
            <p:cNvSpPr txBox="true"/>
            <p:nvPr/>
          </p:nvSpPr>
          <p:spPr>
            <a:xfrm rot="0">
              <a:off x="1803417" y="441542"/>
              <a:ext cx="10552796" cy="558800"/>
            </a:xfrm>
            <a:prstGeom prst="rect">
              <a:avLst/>
            </a:prstGeom>
          </p:spPr>
          <p:txBody>
            <a:bodyPr anchor="t" rtlCol="false" tIns="0" lIns="0" bIns="0" rIns="0">
              <a:spAutoFit/>
            </a:bodyPr>
            <a:lstStyle/>
            <a:p>
              <a:pPr algn="just">
                <a:lnSpc>
                  <a:spcPts val="3360"/>
                </a:lnSpc>
              </a:pPr>
              <a:r>
                <a:rPr lang="en-US" sz="2800">
                  <a:solidFill>
                    <a:srgbClr val="FFFFFF"/>
                  </a:solidFill>
                  <a:latin typeface="B612"/>
                  <a:ea typeface="B612"/>
                  <a:cs typeface="B612"/>
                  <a:sym typeface="B612"/>
                </a:rPr>
                <a:t>Chọn đặc trưng đầu vào</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sp>
        <p:nvSpPr>
          <p:cNvPr name="Freeform 2" id="2"/>
          <p:cNvSpPr/>
          <p:nvPr/>
        </p:nvSpPr>
        <p:spPr>
          <a:xfrm flipH="true" flipV="true" rot="0">
            <a:off x="12758104" y="-1091978"/>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433525" y="1402252"/>
            <a:ext cx="10068390" cy="920750"/>
          </a:xfrm>
          <a:prstGeom prst="rect">
            <a:avLst/>
          </a:prstGeom>
        </p:spPr>
        <p:txBody>
          <a:bodyPr anchor="t" rtlCol="false" tIns="0" lIns="0" bIns="0" rIns="0">
            <a:spAutoFit/>
          </a:bodyPr>
          <a:lstStyle/>
          <a:p>
            <a:pPr algn="l">
              <a:lnSpc>
                <a:spcPts val="7150"/>
              </a:lnSpc>
            </a:pPr>
            <a:r>
              <a:rPr lang="en-US" sz="6500">
                <a:solidFill>
                  <a:srgbClr val="FFFFFF"/>
                </a:solidFill>
                <a:latin typeface="Paytone One"/>
                <a:ea typeface="Paytone One"/>
                <a:cs typeface="Paytone One"/>
                <a:sym typeface="Paytone One"/>
              </a:rPr>
              <a:t>THUẬT TOÁN K-MEANS</a:t>
            </a:r>
          </a:p>
        </p:txBody>
      </p:sp>
      <p:sp>
        <p:nvSpPr>
          <p:cNvPr name="Freeform 4" id="4"/>
          <p:cNvSpPr/>
          <p:nvPr/>
        </p:nvSpPr>
        <p:spPr>
          <a:xfrm flipH="false" flipV="false" rot="0">
            <a:off x="-533634" y="7450294"/>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127751" y="1455126"/>
            <a:ext cx="748327" cy="748327"/>
          </a:xfrm>
          <a:custGeom>
            <a:avLst/>
            <a:gdLst/>
            <a:ahLst/>
            <a:cxnLst/>
            <a:rect r="r" b="b" t="t" l="l"/>
            <a:pathLst>
              <a:path h="748327" w="748327">
                <a:moveTo>
                  <a:pt x="0" y="0"/>
                </a:moveTo>
                <a:lnTo>
                  <a:pt x="748327" y="0"/>
                </a:lnTo>
                <a:lnTo>
                  <a:pt x="748327" y="748327"/>
                </a:lnTo>
                <a:lnTo>
                  <a:pt x="0" y="7483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156052" y="3201424"/>
            <a:ext cx="8691725" cy="5834320"/>
          </a:xfrm>
          <a:custGeom>
            <a:avLst/>
            <a:gdLst/>
            <a:ahLst/>
            <a:cxnLst/>
            <a:rect r="r" b="b" t="t" l="l"/>
            <a:pathLst>
              <a:path h="5834320" w="8691725">
                <a:moveTo>
                  <a:pt x="0" y="0"/>
                </a:moveTo>
                <a:lnTo>
                  <a:pt x="8691725" y="0"/>
                </a:lnTo>
                <a:lnTo>
                  <a:pt x="8691725" y="5834320"/>
                </a:lnTo>
                <a:lnTo>
                  <a:pt x="0" y="5834320"/>
                </a:lnTo>
                <a:lnTo>
                  <a:pt x="0" y="0"/>
                </a:lnTo>
                <a:close/>
              </a:path>
            </a:pathLst>
          </a:custGeom>
          <a:blipFill>
            <a:blip r:embed="rId6"/>
            <a:stretch>
              <a:fillRect l="0" t="0" r="0" b="0"/>
            </a:stretch>
          </a:blipFill>
        </p:spPr>
      </p:sp>
      <p:sp>
        <p:nvSpPr>
          <p:cNvPr name="TextBox 7" id="7"/>
          <p:cNvSpPr txBox="true"/>
          <p:nvPr/>
        </p:nvSpPr>
        <p:spPr>
          <a:xfrm rot="0">
            <a:off x="1028700" y="2952713"/>
            <a:ext cx="7818374" cy="6677798"/>
          </a:xfrm>
          <a:prstGeom prst="rect">
            <a:avLst/>
          </a:prstGeom>
        </p:spPr>
        <p:txBody>
          <a:bodyPr anchor="t" rtlCol="false" tIns="0" lIns="0" bIns="0" rIns="0">
            <a:spAutoFit/>
          </a:bodyPr>
          <a:lstStyle/>
          <a:p>
            <a:pPr algn="just">
              <a:lnSpc>
                <a:spcPts val="3755"/>
              </a:lnSpc>
            </a:pPr>
            <a:r>
              <a:rPr lang="en-US" sz="3129">
                <a:solidFill>
                  <a:srgbClr val="FFFFFF"/>
                </a:solidFill>
                <a:latin typeface="B612"/>
                <a:ea typeface="B612"/>
                <a:cs typeface="B612"/>
                <a:sym typeface="B612"/>
              </a:rPr>
              <a:t>Thuật toán K-Means là một phương pháp học máy không giám sát dùng để phân nhóm dữ liệu dựa trên mức độ tương đồng. Thuật toán hoạt động bằng cách chia dữ liệu thành k cụm, mỗi cụm có một tâm đại diện, và liên tục cập nhật các tâm này cho đến khi ổn định. Trong đề tài này, K-Means được sử dụng để phân nhóm khách hàng dựa trên độ tuổi, thu nhập và điểm chi tiêu. Kết quả phân cụm giúp doanh nghiệp nhận diện rõ các nhóm khách hàng có hành vi tiêu dùng tương đồng để tối ưu hóa chiến lược marketing.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sp>
        <p:nvSpPr>
          <p:cNvPr name="Freeform 2" id="2"/>
          <p:cNvSpPr/>
          <p:nvPr/>
        </p:nvSpPr>
        <p:spPr>
          <a:xfrm flipH="true" flipV="true" rot="0">
            <a:off x="12758104" y="-1091978"/>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299882" y="1282703"/>
            <a:ext cx="7094384" cy="920750"/>
          </a:xfrm>
          <a:prstGeom prst="rect">
            <a:avLst/>
          </a:prstGeom>
        </p:spPr>
        <p:txBody>
          <a:bodyPr anchor="t" rtlCol="false" tIns="0" lIns="0" bIns="0" rIns="0">
            <a:spAutoFit/>
          </a:bodyPr>
          <a:lstStyle/>
          <a:p>
            <a:pPr algn="l">
              <a:lnSpc>
                <a:spcPts val="7150"/>
              </a:lnSpc>
            </a:pPr>
            <a:r>
              <a:rPr lang="en-US" sz="6500">
                <a:solidFill>
                  <a:srgbClr val="FFFFFF"/>
                </a:solidFill>
                <a:latin typeface="Paytone One"/>
                <a:ea typeface="Paytone One"/>
                <a:cs typeface="Paytone One"/>
                <a:sym typeface="Paytone One"/>
              </a:rPr>
              <a:t>TRỰC QUAN HÓA</a:t>
            </a:r>
          </a:p>
        </p:txBody>
      </p:sp>
      <p:sp>
        <p:nvSpPr>
          <p:cNvPr name="Freeform 4" id="4"/>
          <p:cNvSpPr/>
          <p:nvPr/>
        </p:nvSpPr>
        <p:spPr>
          <a:xfrm flipH="false" flipV="false" rot="0">
            <a:off x="-533634" y="7450294"/>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613750" y="3429698"/>
            <a:ext cx="7818374" cy="5723827"/>
          </a:xfrm>
          <a:prstGeom prst="rect">
            <a:avLst/>
          </a:prstGeom>
        </p:spPr>
        <p:txBody>
          <a:bodyPr anchor="t" rtlCol="false" tIns="0" lIns="0" bIns="0" rIns="0">
            <a:spAutoFit/>
          </a:bodyPr>
          <a:lstStyle/>
          <a:p>
            <a:pPr algn="just">
              <a:lnSpc>
                <a:spcPts val="3755"/>
              </a:lnSpc>
            </a:pPr>
            <a:r>
              <a:rPr lang="en-US" sz="3129">
                <a:solidFill>
                  <a:srgbClr val="FFFFFF"/>
                </a:solidFill>
                <a:latin typeface="B612"/>
                <a:ea typeface="B612"/>
                <a:cs typeface="B612"/>
                <a:sym typeface="B612"/>
              </a:rPr>
              <a:t>Trong đề tài, việc trực quan hóa dữ liệu được thực hiện bằng hai thư viện phổ biến là Matplotlib và Seaborn. Matplotlib được dùng để tạo các biểu đồ scatter, biểu đồ Elbow nhằm thể hiện quá trình phân cụm và xác định số cụm tối ưu. Seaborn hỗ trợ vẽ các biểu đồ phân bố, biểu đồ hộp giúp làm nổi bật mối quan hệ giữa các đặc trưng như tuổi, thu nhập và điểm chi tiêu. Nhờ đó, người dùng có thể dễ dàng quan sát, so sánh và phân tích các cụm khách hàng.</a:t>
            </a:r>
          </a:p>
        </p:txBody>
      </p:sp>
      <p:sp>
        <p:nvSpPr>
          <p:cNvPr name="Freeform 6" id="6"/>
          <p:cNvSpPr/>
          <p:nvPr/>
        </p:nvSpPr>
        <p:spPr>
          <a:xfrm flipH="false" flipV="false" rot="0">
            <a:off x="13127751" y="1455126"/>
            <a:ext cx="748327" cy="748327"/>
          </a:xfrm>
          <a:custGeom>
            <a:avLst/>
            <a:gdLst/>
            <a:ahLst/>
            <a:cxnLst/>
            <a:rect r="r" b="b" t="t" l="l"/>
            <a:pathLst>
              <a:path h="748327" w="748327">
                <a:moveTo>
                  <a:pt x="0" y="0"/>
                </a:moveTo>
                <a:lnTo>
                  <a:pt x="748327" y="0"/>
                </a:lnTo>
                <a:lnTo>
                  <a:pt x="748327" y="748327"/>
                </a:lnTo>
                <a:lnTo>
                  <a:pt x="0" y="7483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7" id="7"/>
          <p:cNvPicPr>
            <a:picLocks noChangeAspect="true"/>
          </p:cNvPicPr>
          <p:nvPr/>
        </p:nvPicPr>
        <p:blipFill>
          <a:blip r:embed="rId6"/>
          <a:stretch>
            <a:fillRect/>
          </a:stretch>
        </p:blipFill>
        <p:spPr>
          <a:xfrm rot="0">
            <a:off x="11561626" y="2212250"/>
            <a:ext cx="4174024" cy="3817372"/>
          </a:xfrm>
          <a:prstGeom prst="rect">
            <a:avLst/>
          </a:prstGeom>
        </p:spPr>
      </p:pic>
      <p:pic>
        <p:nvPicPr>
          <p:cNvPr name="Picture 8" id="8"/>
          <p:cNvPicPr>
            <a:picLocks noChangeAspect="true"/>
          </p:cNvPicPr>
          <p:nvPr/>
        </p:nvPicPr>
        <p:blipFill>
          <a:blip r:embed="rId7"/>
          <a:stretch>
            <a:fillRect/>
          </a:stretch>
        </p:blipFill>
        <p:spPr>
          <a:xfrm rot="0">
            <a:off x="11676770" y="5925061"/>
            <a:ext cx="4398616" cy="4262227"/>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grpSp>
        <p:nvGrpSpPr>
          <p:cNvPr name="Group 2" id="2"/>
          <p:cNvGrpSpPr/>
          <p:nvPr/>
        </p:nvGrpSpPr>
        <p:grpSpPr>
          <a:xfrm rot="0">
            <a:off x="5966374" y="-1589796"/>
            <a:ext cx="14669481" cy="3179592"/>
            <a:chOff x="0" y="0"/>
            <a:chExt cx="4114099" cy="891726"/>
          </a:xfrm>
        </p:grpSpPr>
        <p:sp>
          <p:nvSpPr>
            <p:cNvPr name="Freeform 3" id="3"/>
            <p:cNvSpPr/>
            <p:nvPr/>
          </p:nvSpPr>
          <p:spPr>
            <a:xfrm flipH="false" flipV="false" rot="0">
              <a:off x="0" y="0"/>
              <a:ext cx="4114100" cy="891726"/>
            </a:xfrm>
            <a:custGeom>
              <a:avLst/>
              <a:gdLst/>
              <a:ahLst/>
              <a:cxnLst/>
              <a:rect r="r" b="b" t="t" l="l"/>
              <a:pathLst>
                <a:path h="891726" w="4114100">
                  <a:moveTo>
                    <a:pt x="52776" y="0"/>
                  </a:moveTo>
                  <a:lnTo>
                    <a:pt x="4061324" y="0"/>
                  </a:lnTo>
                  <a:cubicBezTo>
                    <a:pt x="4075321" y="0"/>
                    <a:pt x="4088745" y="5560"/>
                    <a:pt x="4098642" y="15458"/>
                  </a:cubicBezTo>
                  <a:cubicBezTo>
                    <a:pt x="4108540" y="25355"/>
                    <a:pt x="4114100" y="38779"/>
                    <a:pt x="4114100" y="52776"/>
                  </a:cubicBezTo>
                  <a:lnTo>
                    <a:pt x="4114100" y="838950"/>
                  </a:lnTo>
                  <a:cubicBezTo>
                    <a:pt x="4114100" y="852947"/>
                    <a:pt x="4108540" y="866371"/>
                    <a:pt x="4098642" y="876268"/>
                  </a:cubicBezTo>
                  <a:cubicBezTo>
                    <a:pt x="4088745" y="886166"/>
                    <a:pt x="4075321" y="891726"/>
                    <a:pt x="4061324" y="891726"/>
                  </a:cubicBezTo>
                  <a:lnTo>
                    <a:pt x="52776" y="891726"/>
                  </a:lnTo>
                  <a:cubicBezTo>
                    <a:pt x="38779" y="891726"/>
                    <a:pt x="25355" y="886166"/>
                    <a:pt x="15458" y="876268"/>
                  </a:cubicBezTo>
                  <a:cubicBezTo>
                    <a:pt x="5560" y="866371"/>
                    <a:pt x="0" y="852947"/>
                    <a:pt x="0" y="838950"/>
                  </a:cubicBezTo>
                  <a:lnTo>
                    <a:pt x="0" y="52776"/>
                  </a:lnTo>
                  <a:cubicBezTo>
                    <a:pt x="0" y="38779"/>
                    <a:pt x="5560" y="25355"/>
                    <a:pt x="15458" y="15458"/>
                  </a:cubicBezTo>
                  <a:cubicBezTo>
                    <a:pt x="25355" y="5560"/>
                    <a:pt x="38779" y="0"/>
                    <a:pt x="52776" y="0"/>
                  </a:cubicBezTo>
                  <a:close/>
                </a:path>
              </a:pathLst>
            </a:custGeom>
            <a:solidFill>
              <a:srgbClr val="43A2A2"/>
            </a:solidFill>
          </p:spPr>
        </p:sp>
        <p:sp>
          <p:nvSpPr>
            <p:cNvPr name="TextBox 4" id="4"/>
            <p:cNvSpPr txBox="true"/>
            <p:nvPr/>
          </p:nvSpPr>
          <p:spPr>
            <a:xfrm>
              <a:off x="0" y="-38100"/>
              <a:ext cx="4114099" cy="929826"/>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true" rot="0">
            <a:off x="-358592" y="-1235431"/>
            <a:ext cx="5494040" cy="3855817"/>
          </a:xfrm>
          <a:custGeom>
            <a:avLst/>
            <a:gdLst/>
            <a:ahLst/>
            <a:cxnLst/>
            <a:rect r="r" b="b" t="t" l="l"/>
            <a:pathLst>
              <a:path h="3855817" w="5494040">
                <a:moveTo>
                  <a:pt x="0" y="3855817"/>
                </a:moveTo>
                <a:lnTo>
                  <a:pt x="5494039" y="3855817"/>
                </a:lnTo>
                <a:lnTo>
                  <a:pt x="5494039" y="0"/>
                </a:lnTo>
                <a:lnTo>
                  <a:pt x="0" y="0"/>
                </a:lnTo>
                <a:lnTo>
                  <a:pt x="0" y="3855817"/>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631340" y="2153174"/>
            <a:ext cx="8725159" cy="5980652"/>
            <a:chOff x="0" y="0"/>
            <a:chExt cx="812800" cy="557133"/>
          </a:xfrm>
        </p:grpSpPr>
        <p:sp>
          <p:nvSpPr>
            <p:cNvPr name="Freeform 7" id="7"/>
            <p:cNvSpPr/>
            <p:nvPr/>
          </p:nvSpPr>
          <p:spPr>
            <a:xfrm flipH="false" flipV="false" rot="0">
              <a:off x="0" y="0"/>
              <a:ext cx="812800" cy="557133"/>
            </a:xfrm>
            <a:custGeom>
              <a:avLst/>
              <a:gdLst/>
              <a:ahLst/>
              <a:cxnLst/>
              <a:rect r="r" b="b" t="t" l="l"/>
              <a:pathLst>
                <a:path h="557133" w="812800">
                  <a:moveTo>
                    <a:pt x="609600" y="0"/>
                  </a:moveTo>
                  <a:cubicBezTo>
                    <a:pt x="721830" y="0"/>
                    <a:pt x="812800" y="124711"/>
                    <a:pt x="812800" y="278566"/>
                  </a:cubicBezTo>
                  <a:cubicBezTo>
                    <a:pt x="812800" y="432422"/>
                    <a:pt x="721830" y="557133"/>
                    <a:pt x="609600" y="557133"/>
                  </a:cubicBezTo>
                  <a:lnTo>
                    <a:pt x="203200" y="557133"/>
                  </a:lnTo>
                  <a:cubicBezTo>
                    <a:pt x="90970" y="557133"/>
                    <a:pt x="0" y="432422"/>
                    <a:pt x="0" y="278566"/>
                  </a:cubicBezTo>
                  <a:cubicBezTo>
                    <a:pt x="0" y="124711"/>
                    <a:pt x="90970" y="0"/>
                    <a:pt x="203200" y="0"/>
                  </a:cubicBezTo>
                  <a:lnTo>
                    <a:pt x="609600" y="0"/>
                  </a:lnTo>
                </a:path>
              </a:pathLst>
            </a:custGeom>
            <a:solidFill>
              <a:srgbClr val="FFFFFF"/>
            </a:solidFill>
            <a:ln cap="sq" w="12700">
              <a:solidFill>
                <a:srgbClr val="000000"/>
              </a:solidFill>
              <a:prstDash val="solid"/>
              <a:miter/>
            </a:ln>
          </p:spPr>
        </p:sp>
      </p:grpSp>
      <p:grpSp>
        <p:nvGrpSpPr>
          <p:cNvPr name="Group 8" id="8"/>
          <p:cNvGrpSpPr/>
          <p:nvPr/>
        </p:nvGrpSpPr>
        <p:grpSpPr>
          <a:xfrm rot="-5400000">
            <a:off x="-445794" y="2153174"/>
            <a:ext cx="8725159" cy="5980652"/>
            <a:chOff x="0" y="0"/>
            <a:chExt cx="812800" cy="557133"/>
          </a:xfrm>
        </p:grpSpPr>
        <p:sp>
          <p:nvSpPr>
            <p:cNvPr name="Freeform 9" id="9"/>
            <p:cNvSpPr/>
            <p:nvPr/>
          </p:nvSpPr>
          <p:spPr>
            <a:xfrm flipH="false" flipV="false" rot="0">
              <a:off x="0" y="0"/>
              <a:ext cx="812800" cy="557133"/>
            </a:xfrm>
            <a:custGeom>
              <a:avLst/>
              <a:gdLst/>
              <a:ahLst/>
              <a:cxnLst/>
              <a:rect r="r" b="b" t="t" l="l"/>
              <a:pathLst>
                <a:path h="557133" w="812800">
                  <a:moveTo>
                    <a:pt x="609600" y="0"/>
                  </a:moveTo>
                  <a:cubicBezTo>
                    <a:pt x="721830" y="0"/>
                    <a:pt x="812800" y="124711"/>
                    <a:pt x="812800" y="278566"/>
                  </a:cubicBezTo>
                  <a:cubicBezTo>
                    <a:pt x="812800" y="432422"/>
                    <a:pt x="721830" y="557133"/>
                    <a:pt x="609600" y="557133"/>
                  </a:cubicBezTo>
                  <a:lnTo>
                    <a:pt x="203200" y="557133"/>
                  </a:lnTo>
                  <a:cubicBezTo>
                    <a:pt x="90970" y="557133"/>
                    <a:pt x="0" y="432422"/>
                    <a:pt x="0" y="278566"/>
                  </a:cubicBezTo>
                  <a:cubicBezTo>
                    <a:pt x="0" y="124711"/>
                    <a:pt x="90970" y="0"/>
                    <a:pt x="203200" y="0"/>
                  </a:cubicBezTo>
                  <a:lnTo>
                    <a:pt x="609600" y="0"/>
                  </a:lnTo>
                </a:path>
              </a:pathLst>
            </a:custGeom>
            <a:blipFill>
              <a:blip r:embed="rId4"/>
              <a:stretch>
                <a:fillRect l="-1460" t="0" r="-1460" b="0"/>
              </a:stretch>
            </a:blipFill>
            <a:ln w="95250" cap="sq">
              <a:solidFill>
                <a:srgbClr val="43A2A2"/>
              </a:solidFill>
              <a:prstDash val="solid"/>
              <a:miter/>
            </a:ln>
          </p:spPr>
        </p:sp>
      </p:grpSp>
      <p:sp>
        <p:nvSpPr>
          <p:cNvPr name="TextBox 10" id="10"/>
          <p:cNvSpPr txBox="true"/>
          <p:nvPr/>
        </p:nvSpPr>
        <p:spPr>
          <a:xfrm rot="0">
            <a:off x="4343877" y="349659"/>
            <a:ext cx="9983857" cy="929198"/>
          </a:xfrm>
          <a:prstGeom prst="rect">
            <a:avLst/>
          </a:prstGeom>
        </p:spPr>
        <p:txBody>
          <a:bodyPr anchor="t" rtlCol="false" tIns="0" lIns="0" bIns="0" rIns="0">
            <a:spAutoFit/>
          </a:bodyPr>
          <a:lstStyle/>
          <a:p>
            <a:pPr algn="r">
              <a:lnSpc>
                <a:spcPts val="7231"/>
              </a:lnSpc>
            </a:pPr>
            <a:r>
              <a:rPr lang="en-US" sz="6573">
                <a:solidFill>
                  <a:srgbClr val="FFFFFF"/>
                </a:solidFill>
                <a:latin typeface="Paytone One"/>
                <a:ea typeface="Paytone One"/>
                <a:cs typeface="Paytone One"/>
                <a:sym typeface="Paytone One"/>
              </a:rPr>
              <a:t>STREAMLIT</a:t>
            </a:r>
          </a:p>
        </p:txBody>
      </p:sp>
      <p:sp>
        <p:nvSpPr>
          <p:cNvPr name="Freeform 11" id="11"/>
          <p:cNvSpPr/>
          <p:nvPr/>
        </p:nvSpPr>
        <p:spPr>
          <a:xfrm flipH="false" flipV="false" rot="0">
            <a:off x="7727762" y="826916"/>
            <a:ext cx="451940" cy="451940"/>
          </a:xfrm>
          <a:custGeom>
            <a:avLst/>
            <a:gdLst/>
            <a:ahLst/>
            <a:cxnLst/>
            <a:rect r="r" b="b" t="t" l="l"/>
            <a:pathLst>
              <a:path h="451940" w="451940">
                <a:moveTo>
                  <a:pt x="0" y="0"/>
                </a:moveTo>
                <a:lnTo>
                  <a:pt x="451941" y="0"/>
                </a:lnTo>
                <a:lnTo>
                  <a:pt x="451941" y="451941"/>
                </a:lnTo>
                <a:lnTo>
                  <a:pt x="0" y="4519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7588267" y="2620386"/>
            <a:ext cx="9671033" cy="5723827"/>
          </a:xfrm>
          <a:prstGeom prst="rect">
            <a:avLst/>
          </a:prstGeom>
        </p:spPr>
        <p:txBody>
          <a:bodyPr anchor="t" rtlCol="false" tIns="0" lIns="0" bIns="0" rIns="0">
            <a:spAutoFit/>
          </a:bodyPr>
          <a:lstStyle/>
          <a:p>
            <a:pPr algn="just">
              <a:lnSpc>
                <a:spcPts val="3755"/>
              </a:lnSpc>
            </a:pPr>
            <a:r>
              <a:rPr lang="en-US" sz="3129">
                <a:solidFill>
                  <a:srgbClr val="FFFFFF"/>
                </a:solidFill>
                <a:latin typeface="B612"/>
                <a:ea typeface="B612"/>
                <a:cs typeface="B612"/>
                <a:sym typeface="B612"/>
              </a:rPr>
              <a:t>Streamlit là một framework Python giúp tạo nhanh các ứng dụng web tương tác, đặc biệt phù hợp cho việc trình bày dữ liệu và mô hình machine learning. Nó cho phép người dùng viết code Python thuần túy mà không cần kiến thức về frontend như HTML, CSS hay JavaScript. Với Streamlit, bạn có thể dễ dàng hiển thị biểu đồ, hình ảnh, bảng dữ liệu và tạo các widget tương tác như nút bấm, slider chỉ bằng vài dòng code. Streamlit tự động cập nhật giao diện khi code thay đổi, giúp phát triển và thử nghiệm nhanh chóng.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91D29"/>
        </a:solidFill>
      </p:bgPr>
    </p:bg>
    <p:spTree>
      <p:nvGrpSpPr>
        <p:cNvPr id="1" name=""/>
        <p:cNvGrpSpPr/>
        <p:nvPr/>
      </p:nvGrpSpPr>
      <p:grpSpPr>
        <a:xfrm>
          <a:off x="0" y="0"/>
          <a:ext cx="0" cy="0"/>
          <a:chOff x="0" y="0"/>
          <a:chExt cx="0" cy="0"/>
        </a:xfrm>
      </p:grpSpPr>
      <p:sp>
        <p:nvSpPr>
          <p:cNvPr name="TextBox 2" id="2"/>
          <p:cNvSpPr txBox="true"/>
          <p:nvPr/>
        </p:nvSpPr>
        <p:spPr>
          <a:xfrm rot="0">
            <a:off x="5652477" y="993724"/>
            <a:ext cx="13824928" cy="920750"/>
          </a:xfrm>
          <a:prstGeom prst="rect">
            <a:avLst/>
          </a:prstGeom>
        </p:spPr>
        <p:txBody>
          <a:bodyPr anchor="t" rtlCol="false" tIns="0" lIns="0" bIns="0" rIns="0">
            <a:spAutoFit/>
          </a:bodyPr>
          <a:lstStyle/>
          <a:p>
            <a:pPr algn="l">
              <a:lnSpc>
                <a:spcPts val="7150"/>
              </a:lnSpc>
            </a:pPr>
            <a:r>
              <a:rPr lang="en-US" sz="6500">
                <a:solidFill>
                  <a:srgbClr val="FFFFFF"/>
                </a:solidFill>
                <a:latin typeface="Paytone One"/>
                <a:ea typeface="Paytone One"/>
                <a:cs typeface="Paytone One"/>
                <a:sym typeface="Paytone One"/>
              </a:rPr>
              <a:t>CÁC TÍNH NĂNG</a:t>
            </a:r>
          </a:p>
        </p:txBody>
      </p:sp>
      <p:sp>
        <p:nvSpPr>
          <p:cNvPr name="Freeform 3" id="3"/>
          <p:cNvSpPr/>
          <p:nvPr/>
        </p:nvSpPr>
        <p:spPr>
          <a:xfrm flipH="false" flipV="false" rot="0">
            <a:off x="-397537" y="7232539"/>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true" rot="0">
            <a:off x="12822480" y="-1060339"/>
            <a:ext cx="5863057" cy="4114800"/>
          </a:xfrm>
          <a:custGeom>
            <a:avLst/>
            <a:gdLst/>
            <a:ahLst/>
            <a:cxnLst/>
            <a:rect r="r" b="b" t="t" l="l"/>
            <a:pathLst>
              <a:path h="4114800" w="5863057">
                <a:moveTo>
                  <a:pt x="5863057" y="4114800"/>
                </a:moveTo>
                <a:lnTo>
                  <a:pt x="0" y="4114800"/>
                </a:lnTo>
                <a:lnTo>
                  <a:pt x="0" y="0"/>
                </a:lnTo>
                <a:lnTo>
                  <a:pt x="5863057" y="0"/>
                </a:lnTo>
                <a:lnTo>
                  <a:pt x="5863057"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324318" y="1433228"/>
            <a:ext cx="481246" cy="481246"/>
          </a:xfrm>
          <a:custGeom>
            <a:avLst/>
            <a:gdLst/>
            <a:ahLst/>
            <a:cxnLst/>
            <a:rect r="r" b="b" t="t" l="l"/>
            <a:pathLst>
              <a:path h="481246" w="481246">
                <a:moveTo>
                  <a:pt x="0" y="0"/>
                </a:moveTo>
                <a:lnTo>
                  <a:pt x="481246" y="0"/>
                </a:lnTo>
                <a:lnTo>
                  <a:pt x="481246" y="481246"/>
                </a:lnTo>
                <a:lnTo>
                  <a:pt x="0" y="4812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45695" y="4265925"/>
            <a:ext cx="6487071" cy="2748896"/>
          </a:xfrm>
          <a:custGeom>
            <a:avLst/>
            <a:gdLst/>
            <a:ahLst/>
            <a:cxnLst/>
            <a:rect r="r" b="b" t="t" l="l"/>
            <a:pathLst>
              <a:path h="2748896" w="6487071">
                <a:moveTo>
                  <a:pt x="0" y="0"/>
                </a:moveTo>
                <a:lnTo>
                  <a:pt x="6487070" y="0"/>
                </a:lnTo>
                <a:lnTo>
                  <a:pt x="6487070" y="2748896"/>
                </a:lnTo>
                <a:lnTo>
                  <a:pt x="0" y="2748896"/>
                </a:lnTo>
                <a:lnTo>
                  <a:pt x="0" y="0"/>
                </a:lnTo>
                <a:close/>
              </a:path>
            </a:pathLst>
          </a:custGeom>
          <a:blipFill>
            <a:blip r:embed="rId6"/>
            <a:stretch>
              <a:fillRect l="0" t="0" r="0" b="0"/>
            </a:stretch>
          </a:blipFill>
        </p:spPr>
      </p:sp>
      <p:sp>
        <p:nvSpPr>
          <p:cNvPr name="Freeform 7" id="7"/>
          <p:cNvSpPr/>
          <p:nvPr/>
        </p:nvSpPr>
        <p:spPr>
          <a:xfrm flipH="false" flipV="false" rot="0">
            <a:off x="9264038" y="4265925"/>
            <a:ext cx="7116883" cy="2748896"/>
          </a:xfrm>
          <a:custGeom>
            <a:avLst/>
            <a:gdLst/>
            <a:ahLst/>
            <a:cxnLst/>
            <a:rect r="r" b="b" t="t" l="l"/>
            <a:pathLst>
              <a:path h="2748896" w="7116883">
                <a:moveTo>
                  <a:pt x="0" y="0"/>
                </a:moveTo>
                <a:lnTo>
                  <a:pt x="7116884" y="0"/>
                </a:lnTo>
                <a:lnTo>
                  <a:pt x="7116884" y="2748896"/>
                </a:lnTo>
                <a:lnTo>
                  <a:pt x="0" y="2748896"/>
                </a:lnTo>
                <a:lnTo>
                  <a:pt x="0" y="0"/>
                </a:lnTo>
                <a:close/>
              </a:path>
            </a:pathLst>
          </a:custGeom>
          <a:blipFill>
            <a:blip r:embed="rId7"/>
            <a:stretch>
              <a:fillRect l="0" t="0" r="0" b="0"/>
            </a:stretch>
          </a:blipFill>
        </p:spPr>
      </p:sp>
      <p:sp>
        <p:nvSpPr>
          <p:cNvPr name="TextBox 8" id="8"/>
          <p:cNvSpPr txBox="true"/>
          <p:nvPr/>
        </p:nvSpPr>
        <p:spPr>
          <a:xfrm rot="0">
            <a:off x="4907883" y="2721706"/>
            <a:ext cx="7914597" cy="1828165"/>
          </a:xfrm>
          <a:prstGeom prst="rect">
            <a:avLst/>
          </a:prstGeom>
        </p:spPr>
        <p:txBody>
          <a:bodyPr anchor="t" rtlCol="false" tIns="0" lIns="0" bIns="0" rIns="0">
            <a:spAutoFit/>
          </a:bodyPr>
          <a:lstStyle/>
          <a:p>
            <a:pPr algn="ctr">
              <a:lnSpc>
                <a:spcPts val="7279"/>
              </a:lnSpc>
            </a:pPr>
            <a:r>
              <a:rPr lang="en-US" sz="5199" b="true">
                <a:solidFill>
                  <a:srgbClr val="FFFFFF"/>
                </a:solidFill>
                <a:latin typeface="DejaVu Serif Bold"/>
                <a:ea typeface="DejaVu Serif Bold"/>
                <a:cs typeface="DejaVu Serif Bold"/>
                <a:sym typeface="DejaVu Serif Bold"/>
              </a:rPr>
              <a:t>Đọc dữ</a:t>
            </a:r>
            <a:r>
              <a:rPr lang="en-US" b="true" sz="5199">
                <a:solidFill>
                  <a:srgbClr val="FFFFFF"/>
                </a:solidFill>
                <a:latin typeface="DejaVu Serif Bold"/>
                <a:ea typeface="DejaVu Serif Bold"/>
                <a:cs typeface="DejaVu Serif Bold"/>
                <a:sym typeface="DejaVu Serif Bold"/>
              </a:rPr>
              <a:t> liệu</a:t>
            </a:r>
          </a:p>
          <a:p>
            <a:pPr algn="ctr">
              <a:lnSpc>
                <a:spcPts val="727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DAGouCHqFaA</dc:identifier>
  <dcterms:modified xsi:type="dcterms:W3CDTF">2011-08-01T06:04:30Z</dcterms:modified>
  <cp:revision>1</cp:revision>
  <dc:title>DataSience</dc:title>
</cp:coreProperties>
</file>